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5" r:id="rId1"/>
    <p:sldMasterId id="2147483737" r:id="rId2"/>
  </p:sldMasterIdLst>
  <p:notesMasterIdLst>
    <p:notesMasterId r:id="rId38"/>
  </p:notesMasterIdLst>
  <p:handoutMasterIdLst>
    <p:handoutMasterId r:id="rId39"/>
  </p:handoutMasterIdLst>
  <p:sldIdLst>
    <p:sldId id="338" r:id="rId3"/>
    <p:sldId id="284" r:id="rId4"/>
    <p:sldId id="368" r:id="rId5"/>
    <p:sldId id="372" r:id="rId6"/>
    <p:sldId id="373" r:id="rId7"/>
    <p:sldId id="407" r:id="rId8"/>
    <p:sldId id="380" r:id="rId9"/>
    <p:sldId id="389" r:id="rId10"/>
    <p:sldId id="371" r:id="rId11"/>
    <p:sldId id="388" r:id="rId12"/>
    <p:sldId id="386" r:id="rId13"/>
    <p:sldId id="387" r:id="rId14"/>
    <p:sldId id="376" r:id="rId15"/>
    <p:sldId id="408" r:id="rId16"/>
    <p:sldId id="369" r:id="rId17"/>
    <p:sldId id="409" r:id="rId18"/>
    <p:sldId id="410" r:id="rId19"/>
    <p:sldId id="406" r:id="rId20"/>
    <p:sldId id="399" r:id="rId21"/>
    <p:sldId id="400" r:id="rId22"/>
    <p:sldId id="401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403" r:id="rId32"/>
    <p:sldId id="404" r:id="rId33"/>
    <p:sldId id="413" r:id="rId34"/>
    <p:sldId id="405" r:id="rId35"/>
    <p:sldId id="411" r:id="rId36"/>
    <p:sldId id="412" r:id="rId3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000"/>
    <a:srgbClr val="FFCC00"/>
    <a:srgbClr val="518AC4"/>
    <a:srgbClr val="214263"/>
    <a:srgbClr val="4F86BD"/>
    <a:srgbClr val="21EB80"/>
    <a:srgbClr val="0C458B"/>
    <a:srgbClr val="89C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2" autoAdjust="0"/>
    <p:restoredTop sz="82828" autoAdjust="0"/>
  </p:normalViewPr>
  <p:slideViewPr>
    <p:cSldViewPr snapToGrid="0" snapToObjects="1">
      <p:cViewPr>
        <p:scale>
          <a:sx n="75" d="100"/>
          <a:sy n="75" d="100"/>
        </p:scale>
        <p:origin x="-1176" y="-52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9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D179C08-88DC-4A86-94A2-A1EDC4A50204}" type="datetimeFigureOut">
              <a:rPr lang="en-US"/>
              <a:pPr>
                <a:defRPr/>
              </a:pPr>
              <a:t>3/21/16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05D0C57-0AC5-46D8-A8B1-8EE16B3780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560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4DA0C48-51DF-40E1-9882-A8096F71A1C2}" type="datetimeFigureOut">
              <a:rPr lang="en-US"/>
              <a:pPr>
                <a:defRPr/>
              </a:pPr>
              <a:t>3/21/16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0485EE4-F5ED-46EE-9CC8-D02925AE3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058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6CF8ED-D593-BC41-8FC8-2B3C083BE082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lIns="90004" tIns="45002" rIns="90004" bIns="45002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latin typeface="Calibri" charset="0"/>
              </a:rPr>
              <a:t>Direct link: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download.pegasus.isi.edu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wms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/download/4.3/PegasusTutorialVM-4.3.0.zip</a:t>
            </a:r>
            <a:endParaRPr lang="en-US" dirty="0">
              <a:latin typeface="Calibri" charset="0"/>
            </a:endParaRPr>
          </a:p>
        </p:txBody>
      </p:sp>
      <p:sp>
        <p:nvSpPr>
          <p:cNvPr id="23556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611E764-2664-7446-B7C9-653AD2E98A5A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72708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25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7B3B8B-FA99-EC41-BF67-1F25BFC3EE5B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lIns="86486" tIns="43242" rIns="86486" bIns="43242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1100">
                <a:latin typeface="Calibri" charset="0"/>
              </a:rPr>
              <a:t>Sometimes it is cheaper to access the data than to regenerate it</a:t>
            </a:r>
          </a:p>
          <a:p>
            <a:pPr eaLnBrk="1" hangingPunct="1"/>
            <a:r>
              <a:rPr lang="en-US" sz="1100">
                <a:latin typeface="Calibri" charset="0"/>
              </a:rPr>
              <a:t>Keeping track of data as it is generated supports workflow-level checkpointing</a:t>
            </a:r>
          </a:p>
          <a:p>
            <a:pPr eaLnBrk="1" hangingPunct="1"/>
            <a:r>
              <a:rPr lang="en-US">
                <a:latin typeface="Calibri" charset="0"/>
              </a:rPr>
              <a:t>Kent changed 080501 – added period</a:t>
            </a:r>
          </a:p>
        </p:txBody>
      </p:sp>
      <p:sp>
        <p:nvSpPr>
          <p:cNvPr id="44036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EFBE83-07D4-A64A-BF0C-415D0A7D007B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</a:t>
            </a:r>
          </a:p>
        </p:txBody>
      </p:sp>
      <p:sp>
        <p:nvSpPr>
          <p:cNvPr id="46084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EFBE83-07D4-A64A-BF0C-415D0A7D007B}" type="slidenum">
              <a:rPr lang="en-US" sz="1200"/>
              <a:pPr eaLnBrk="1" hangingPunct="1"/>
              <a:t>28</a:t>
            </a:fld>
            <a:endParaRPr lang="en-US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</a:t>
            </a:r>
          </a:p>
        </p:txBody>
      </p:sp>
      <p:sp>
        <p:nvSpPr>
          <p:cNvPr id="46084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A965870-CD68-594C-957B-E5365E8EC38C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481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attached graph shows two Pegasus runs for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SoyKB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workflow with 10 input reads. A typical production workflow is about 4 times larger. One run is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cleanup and one without cleanup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cleanup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data_config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sharedfs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wf_metrics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compute_tasks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290,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total_tasks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290,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dax_input_files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23,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dax_inter_files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550,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dax_output_files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7,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dax_total_files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580,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290,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si_tx_jobs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40,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so_tx_jobs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48,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155,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cleanup_jobs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create_dir_jobs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chmod_jobs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18,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553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},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app_metrics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"name":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Soykb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}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813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78E3167-61A9-E34F-A1FF-0C631703BD51}" type="slidenum">
              <a:rPr lang="en-US" sz="1200"/>
              <a:pPr eaLnBrk="1" hangingPunct="1"/>
              <a:t>31</a:t>
            </a:fld>
            <a:endParaRPr lang="en-US" sz="120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 – removed period</a:t>
            </a:r>
          </a:p>
        </p:txBody>
      </p:sp>
      <p:sp>
        <p:nvSpPr>
          <p:cNvPr id="6042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Expressed in high-level workflow languages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3395FCC-5472-F74D-8652-7FE09A741352}" type="slidenum">
              <a:rPr lang="en-US" sz="1200"/>
              <a:pPr/>
              <a:t>4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</a:t>
            </a:r>
            <a:r>
              <a:rPr lang="en-US" baseline="0" dirty="0" smtClean="0"/>
              <a:t> Workflow constructs that serve as building workflows for more complex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27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5068590-7486-D043-BFA0-D1BD93ECF01A}" type="slidenum">
              <a:rPr lang="en-US" sz="1200"/>
              <a:pPr eaLnBrk="1" hangingPunct="1"/>
              <a:t>7</a:t>
            </a:fld>
            <a:endParaRPr lang="en-US" sz="120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2765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78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7A33BAC-639D-2C40-83F7-3B60327D432E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7578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CF80558-72B7-0845-9611-EC93205931E8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5018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49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186488"/>
            <a:ext cx="914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29263CB3-35DE-8142-A934-8D8CC4699110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269"/>
            <a:ext cx="8229600" cy="4060296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1126331"/>
            <a:ext cx="8229600" cy="388938"/>
          </a:xfrm>
          <a:prstGeom prst="rect">
            <a:avLst/>
          </a:prstGeom>
        </p:spPr>
        <p:txBody>
          <a:bodyPr/>
          <a:lstStyle>
            <a:lvl1pPr>
              <a:buNone/>
              <a:defRPr sz="2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5pPr marL="0" algn="l">
              <a:buNone/>
              <a:defRPr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45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 bwMode="auto">
          <a:xfrm>
            <a:off x="4114800" y="6186488"/>
            <a:ext cx="914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BF753598-6B00-2F45-BCEA-5133F83A3B42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9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934075" y="6127750"/>
            <a:ext cx="3043238" cy="579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10" descr="isi.png"/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400800"/>
            <a:ext cx="2473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06538" y="3474720"/>
            <a:ext cx="5988050" cy="37725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508760" y="3931920"/>
            <a:ext cx="5988050" cy="149652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429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4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fld id="{9C86E70E-8D8D-4BB5-9D51-8D26A26A1174}" type="slidenum">
              <a:rPr lang="en-US" sz="1600" i="1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rPr>
              <a:pPr algn="ctr" eaLnBrk="0" hangingPunct="0">
                <a:defRPr/>
              </a:pPr>
              <a:t>‹#›</a:t>
            </a:fld>
            <a:endParaRPr lang="en-US" sz="1600" i="1" dirty="0">
              <a:solidFill>
                <a:schemeClr val="accent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575"/>
            <a:ext cx="8229600" cy="44039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200"/>
              </a:spcBef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944563"/>
            <a:ext cx="5353050" cy="8493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54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fld id="{D3283F9F-EFE1-4865-A24C-1485B97DFD91}" type="slidenum">
              <a:rPr lang="en-US" sz="1600" i="1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rPr>
              <a:pPr algn="ctr" eaLnBrk="0" hangingPunct="0">
                <a:defRPr/>
              </a:pPr>
              <a:t>‹#›</a:t>
            </a:fld>
            <a:endParaRPr lang="en-US" sz="1600" i="1" dirty="0">
              <a:solidFill>
                <a:schemeClr val="accent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7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06538" y="3474720"/>
            <a:ext cx="5988050" cy="37725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508760" y="3931920"/>
            <a:ext cx="5988050" cy="149652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9106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4422619B-0A04-4049-9C48-128730C20E91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269"/>
            <a:ext cx="8229600" cy="4060296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1126331"/>
            <a:ext cx="8229600" cy="388938"/>
          </a:xfrm>
          <a:prstGeom prst="rect">
            <a:avLst/>
          </a:prstGeom>
        </p:spPr>
        <p:txBody>
          <a:bodyPr/>
          <a:lstStyle>
            <a:lvl1pPr>
              <a:buNone/>
              <a:defRPr sz="2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5pPr marL="0" algn="l">
              <a:buNone/>
              <a:defRPr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66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1588"/>
            <a:ext cx="9144000" cy="6856412"/>
          </a:xfrm>
          <a:prstGeom prst="rect">
            <a:avLst/>
          </a:prstGeom>
          <a:gradFill rotWithShape="1">
            <a:gsLst>
              <a:gs pos="0">
                <a:srgbClr val="518AC4"/>
              </a:gs>
              <a:gs pos="100000">
                <a:srgbClr val="214263"/>
              </a:gs>
            </a:gsLst>
            <a:lin ang="5400000"/>
          </a:gradFill>
          <a:ln>
            <a:noFill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	Click to edit Master title style</a:t>
            </a:r>
          </a:p>
        </p:txBody>
      </p:sp>
      <p:pic>
        <p:nvPicPr>
          <p:cNvPr id="1028" name="Picture 10" descr="isi.png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419850"/>
            <a:ext cx="2473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9" descr="Formal_Viterbi_GoldOnCard_NoBG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6319838"/>
            <a:ext cx="174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 flipV="1">
            <a:off x="0" y="6130925"/>
            <a:ext cx="9144000" cy="5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74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588"/>
            <a:ext cx="9144000" cy="6856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	Click to edit Master 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0" y="6221413"/>
            <a:ext cx="9144000" cy="639762"/>
          </a:xfrm>
          <a:prstGeom prst="rect">
            <a:avLst/>
          </a:prstGeom>
          <a:gradFill flip="none" rotWithShape="1">
            <a:gsLst>
              <a:gs pos="20000">
                <a:srgbClr val="518AC4"/>
              </a:gs>
              <a:gs pos="100000">
                <a:srgbClr val="214263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53" name="Picture 9" descr="Formal_Viterbi_GoldOnCard_NoBG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6319838"/>
            <a:ext cx="174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4" descr="pegasus_white_logo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8" b="17139"/>
          <a:stretch>
            <a:fillRect/>
          </a:stretch>
        </p:blipFill>
        <p:spPr bwMode="auto">
          <a:xfrm>
            <a:off x="7962900" y="6219825"/>
            <a:ext cx="9588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81" r:id="rId2"/>
    <p:sldLayoutId id="2147483782" r:id="rId3"/>
    <p:sldLayoutId id="2147483777" r:id="rId4"/>
    <p:sldLayoutId id="2147483791" r:id="rId5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egasus.isi.edu/tutorial/usc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mhgenetics.org/submit_data/" TargetMode="External"/><Relationship Id="rId4" Type="http://schemas.openxmlformats.org/officeDocument/2006/relationships/hyperlink" Target="http://soykb.org" TargetMode="External"/><Relationship Id="rId5" Type="http://schemas.openxmlformats.org/officeDocument/2006/relationships/hyperlink" Target="http://newbio.cs.wisc.edu/sRNA/" TargetMode="External"/><Relationship Id="rId6" Type="http://schemas.openxmlformats.org/officeDocument/2006/relationships/hyperlink" Target="https://genomics.isi.edu/gtfar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pagestudy.org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6" Type="http://schemas.openxmlformats.org/officeDocument/2006/relationships/image" Target="../media/image35.tiff"/><Relationship Id="rId7" Type="http://schemas.openxmlformats.org/officeDocument/2006/relationships/image" Target="../media/image36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hap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Before Tutorial Starts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0" name="Shape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Tutorial Page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https://pegasus.isi.edu/tutorial/usc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Logon to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hpc-pegasus.usc.edu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using your USC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Netid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>e.g. ssh vahi@hpc-pegasus.usc.edu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>It will prompt for a password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5164667" y="1752600"/>
            <a:ext cx="1846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4862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Pegasus Deployment</a:t>
            </a:r>
            <a:endParaRPr lang="en-US" dirty="0"/>
          </a:p>
        </p:txBody>
      </p:sp>
      <p:pic>
        <p:nvPicPr>
          <p:cNvPr id="4" name="Content Placeholder 3" descr="Pegasus-Features-Figures.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" b="1589"/>
          <a:stretch>
            <a:fillRect/>
          </a:stretch>
        </p:blipFill>
        <p:spPr>
          <a:xfrm>
            <a:off x="81411" y="1171575"/>
            <a:ext cx="8986374" cy="4808970"/>
          </a:xfrm>
        </p:spPr>
      </p:pic>
    </p:spTree>
    <p:extLst>
      <p:ext uri="{BB962C8B-B14F-4D97-AF65-F5344CB8AC3E}">
        <p14:creationId xmlns:p14="http://schemas.microsoft.com/office/powerpoint/2010/main" val="3110583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Abstract to Executable Workflow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Mapping - Discovery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055799"/>
            <a:ext cx="6417733" cy="514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7162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Simple Steps to Run Pegasus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220663" y="1371600"/>
            <a:ext cx="8923337" cy="5113338"/>
          </a:xfrm>
        </p:spPr>
        <p:txBody>
          <a:bodyPr>
            <a:normAutofit/>
          </a:bodyPr>
          <a:lstStyle/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Specify your computation in terms of DAX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Write a simple DAX generator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Python, Java , Perl based </a:t>
            </a: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API provided with </a:t>
            </a: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Pegasus</a:t>
            </a:r>
            <a:endParaRPr lang="en-US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Set up your catalogs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Replica catalog, transformation catalog and site catalog.</a:t>
            </a:r>
            <a:endParaRPr lang="en-US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Plan and Submit your workflow 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Use </a:t>
            </a:r>
            <a:r>
              <a:rPr lang="en-US" sz="2000" b="0" i="1" dirty="0">
                <a:latin typeface="Arial" charset="0"/>
                <a:ea typeface="ＭＳ Ｐゴシック" charset="0"/>
                <a:cs typeface="Arial" charset="0"/>
              </a:rPr>
              <a:t>pegasus-plan </a:t>
            </a: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to generate your executable workflow that is mapped onto the target resources and submits it for execution</a:t>
            </a:r>
          </a:p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Monitor and Analyze your workflow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Use </a:t>
            </a:r>
            <a:r>
              <a:rPr lang="en-US" sz="2000" b="0" i="1" dirty="0" smtClean="0">
                <a:latin typeface="Arial" charset="0"/>
                <a:ea typeface="ＭＳ Ｐゴシック" charset="0"/>
                <a:cs typeface="Arial" charset="0"/>
              </a:rPr>
              <a:t>pegasus-status | pegasus-analyzer</a:t>
            </a: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 to monitor the execution of your workflow</a:t>
            </a:r>
          </a:p>
          <a:p>
            <a:pPr marL="57150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  <a:cs typeface="Arial" charset="0"/>
              </a:rPr>
              <a:t>Workflow Statistics</a:t>
            </a:r>
          </a:p>
          <a:p>
            <a:pPr lvl="1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Run pegasus-statistics to generate statistics about your workflow run.</a:t>
            </a:r>
            <a:endParaRPr lang="en-US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marL="495300" indent="-495300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6BE9B1D-42EB-8946-9F51-01AB15A94147}" type="slidenum">
              <a:rPr lang="en-US" sz="1400"/>
              <a:pPr eaLnBrk="1" hangingPunct="1"/>
              <a:t>12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4186577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Hands on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30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2:00 – 2:30 Introduction and Tutorial on Pegasus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2:30 – 3:30 Hands on Exercises</a:t>
            </a:r>
          </a:p>
          <a:p>
            <a:r>
              <a:rPr lang="en-US" dirty="0" smtClean="0"/>
              <a:t>3:</a:t>
            </a:r>
            <a:r>
              <a:rPr lang="en-US" dirty="0"/>
              <a:t>3</a:t>
            </a:r>
            <a:r>
              <a:rPr lang="en-US" dirty="0" smtClean="0"/>
              <a:t>0 – 4:</a:t>
            </a:r>
            <a:r>
              <a:rPr lang="en-US" dirty="0"/>
              <a:t>3</a:t>
            </a:r>
            <a:r>
              <a:rPr lang="en-US" dirty="0" smtClean="0"/>
              <a:t>0 Features addressing user problems</a:t>
            </a:r>
          </a:p>
          <a:p>
            <a:r>
              <a:rPr lang="en-US" dirty="0"/>
              <a:t>4:30 – 5:00 Discussion</a:t>
            </a:r>
          </a:p>
        </p:txBody>
      </p:sp>
    </p:spTree>
    <p:extLst>
      <p:ext uri="{BB962C8B-B14F-4D97-AF65-F5344CB8AC3E}">
        <p14:creationId xmlns:p14="http://schemas.microsoft.com/office/powerpoint/2010/main" val="107502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Tutorial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 Covered</a:t>
            </a:r>
          </a:p>
          <a:p>
            <a:pPr lvl="1"/>
            <a:r>
              <a:rPr lang="en-US" sz="2000" b="0" dirty="0" smtClean="0"/>
              <a:t>What are Scientific Workflows (already done)</a:t>
            </a:r>
          </a:p>
          <a:p>
            <a:pPr lvl="1"/>
            <a:r>
              <a:rPr lang="en-US" sz="2000" b="0" dirty="0" smtClean="0"/>
              <a:t>Submission </a:t>
            </a:r>
            <a:r>
              <a:rPr lang="en-US" sz="2000" b="0" dirty="0"/>
              <a:t>of an already generated example workflow with Pegasus.</a:t>
            </a:r>
          </a:p>
          <a:p>
            <a:pPr lvl="1"/>
            <a:r>
              <a:rPr lang="en-US" sz="2000" b="0" dirty="0"/>
              <a:t>H</a:t>
            </a:r>
            <a:r>
              <a:rPr lang="en-US" sz="2000" b="0" dirty="0" smtClean="0"/>
              <a:t>ow </a:t>
            </a:r>
            <a:r>
              <a:rPr lang="en-US" sz="2000" b="0" dirty="0"/>
              <a:t>to use the Pegasus Workflow Dashboard for monitoring workflows.</a:t>
            </a:r>
          </a:p>
          <a:p>
            <a:pPr lvl="1"/>
            <a:r>
              <a:rPr lang="en-US" sz="2000" b="0" dirty="0"/>
              <a:t>C</a:t>
            </a:r>
            <a:r>
              <a:rPr lang="en-US" sz="2000" b="0" dirty="0" smtClean="0"/>
              <a:t>ommand </a:t>
            </a:r>
            <a:r>
              <a:rPr lang="en-US" sz="2000" b="0" dirty="0"/>
              <a:t>line tools for </a:t>
            </a:r>
            <a:r>
              <a:rPr lang="en-US" sz="2000" b="0" dirty="0" smtClean="0"/>
              <a:t>monitoring, </a:t>
            </a:r>
            <a:r>
              <a:rPr lang="en-US" sz="2000" b="0" dirty="0"/>
              <a:t>debugging and generating statistics.</a:t>
            </a:r>
          </a:p>
          <a:p>
            <a:pPr lvl="1"/>
            <a:r>
              <a:rPr lang="en-US" sz="2000" b="0" dirty="0"/>
              <a:t>R</a:t>
            </a:r>
            <a:r>
              <a:rPr lang="en-US" sz="2000" b="0" dirty="0" smtClean="0"/>
              <a:t>ecovery </a:t>
            </a:r>
            <a:r>
              <a:rPr lang="en-US" sz="2000" b="0" dirty="0"/>
              <a:t>from failures</a:t>
            </a:r>
          </a:p>
          <a:p>
            <a:pPr lvl="1"/>
            <a:r>
              <a:rPr lang="en-US" sz="2000" b="0" dirty="0" smtClean="0"/>
              <a:t>Creation </a:t>
            </a:r>
            <a:r>
              <a:rPr lang="en-US" sz="2000" b="0" dirty="0"/>
              <a:t>of workflow using system provided API</a:t>
            </a:r>
          </a:p>
          <a:p>
            <a:pPr lvl="1"/>
            <a:r>
              <a:rPr lang="en-US" sz="2000" b="0" dirty="0" smtClean="0"/>
              <a:t>Information </a:t>
            </a:r>
            <a:r>
              <a:rPr lang="en-US" sz="2000" b="0" dirty="0"/>
              <a:t>catalogs </a:t>
            </a:r>
            <a:r>
              <a:rPr lang="en-US" sz="2000" b="0" dirty="0" smtClean="0"/>
              <a:t>configuration</a:t>
            </a:r>
          </a:p>
          <a:p>
            <a:pPr lvl="1"/>
            <a:r>
              <a:rPr lang="en-US" sz="2000" b="0" dirty="0" smtClean="0"/>
              <a:t>Running the whole workflow as a MPI job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381343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2:00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/>
              <a:t>2</a:t>
            </a:r>
            <a:r>
              <a:rPr lang="en-US" dirty="0" smtClean="0"/>
              <a:t>:30 Introductions on Workflows and Pegasus</a:t>
            </a:r>
          </a:p>
          <a:p>
            <a:r>
              <a:rPr lang="en-US" dirty="0" smtClean="0"/>
              <a:t>2:30 </a:t>
            </a:r>
            <a:r>
              <a:rPr lang="en-US" dirty="0"/>
              <a:t>– </a:t>
            </a:r>
            <a:r>
              <a:rPr lang="en-US" dirty="0" smtClean="0"/>
              <a:t>3:30 Hands on Exercises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3: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0 – 4: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0 Features addressing user problems</a:t>
            </a:r>
          </a:p>
          <a:p>
            <a:r>
              <a:rPr lang="en-US" dirty="0" smtClean="0"/>
              <a:t>4:30 – 5:</a:t>
            </a:r>
            <a:r>
              <a:rPr lang="en-US" smtClean="0"/>
              <a:t>00 Discussion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5021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Recovery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0"/>
            <a:ext cx="9144000" cy="32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7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Task Clustering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6197600" cy="440399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b="0" i="1" dirty="0">
                <a:latin typeface="Arial" charset="0"/>
                <a:ea typeface="ＭＳ Ｐゴシック" charset="0"/>
                <a:cs typeface="ＭＳ Ｐゴシック" charset="0"/>
              </a:rPr>
              <a:t>Cluster small running jobs together to achieve better </a:t>
            </a:r>
            <a:r>
              <a:rPr lang="en-US" b="0" i="1" dirty="0" smtClean="0">
                <a:latin typeface="Arial" charset="0"/>
                <a:ea typeface="ＭＳ Ｐゴシック" charset="0"/>
                <a:cs typeface="ＭＳ Ｐゴシック" charset="0"/>
              </a:rPr>
              <a:t>performance</a:t>
            </a:r>
            <a:endParaRPr lang="en-US" b="0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812800"/>
            <a:ext cx="5359400" cy="5232400"/>
          </a:xfrm>
          <a:prstGeom prst="rect">
            <a:avLst/>
          </a:prstGeom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457200" y="3999442"/>
            <a:ext cx="5858933" cy="204575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2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Why?</a:t>
            </a:r>
          </a:p>
          <a:p>
            <a:pPr eaLnBrk="1" hangingPunct="1">
              <a:lnSpc>
                <a:spcPct val="90000"/>
              </a:lnSpc>
              <a:buFont typeface="Arial"/>
              <a:buChar char="•"/>
            </a:pP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Each job has scheduling overhead – need to make this overhead worthwhile</a:t>
            </a:r>
          </a:p>
          <a:p>
            <a:pPr eaLnBrk="1" hangingPunct="1">
              <a:lnSpc>
                <a:spcPct val="90000"/>
              </a:lnSpc>
              <a:buFont typeface="Arial"/>
              <a:buChar char="•"/>
            </a:pP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Ideally users should run a jobs that take at least 10/30/60/? minutes</a:t>
            </a:r>
          </a:p>
          <a:p>
            <a:pPr eaLnBrk="1" hangingPunct="1">
              <a:lnSpc>
                <a:spcPct val="90000"/>
              </a:lnSpc>
              <a:buFont typeface="Arial"/>
              <a:buChar char="•"/>
            </a:pP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Clustered tasks can reuse common input data – less data transfers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23823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Fine-Grained Workflows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 smtClean="0"/>
              <a:t>Problem: Many scientific workflows are fine-grained</a:t>
            </a:r>
          </a:p>
          <a:p>
            <a:pPr lvl="1" eaLnBrk="1" hangingPunct="1"/>
            <a:r>
              <a:rPr lang="en-US" b="0" dirty="0" smtClean="0"/>
              <a:t>Thousands of tasks</a:t>
            </a:r>
          </a:p>
          <a:p>
            <a:pPr lvl="1" eaLnBrk="1" hangingPunct="1"/>
            <a:r>
              <a:rPr lang="en-US" b="0" dirty="0" smtClean="0"/>
              <a:t>Short duration</a:t>
            </a:r>
          </a:p>
          <a:p>
            <a:pPr lvl="1" eaLnBrk="1" hangingPunct="1"/>
            <a:r>
              <a:rPr lang="en-US" b="0" dirty="0" smtClean="0"/>
              <a:t>Serial</a:t>
            </a:r>
          </a:p>
          <a:p>
            <a:pPr eaLnBrk="1" hangingPunct="1"/>
            <a:r>
              <a:rPr lang="en-US" dirty="0" smtClean="0"/>
              <a:t>Collectively, these tasks require distributed resources to finish in a reasonable time, but individually they are relatively small</a:t>
            </a:r>
          </a:p>
          <a:p>
            <a:pPr lvl="1" eaLnBrk="1" hangingPunct="1"/>
            <a:r>
              <a:rPr lang="en-US" b="0" dirty="0" smtClean="0"/>
              <a:t>Touch many GB or TB of data</a:t>
            </a:r>
          </a:p>
          <a:p>
            <a:pPr lvl="1" eaLnBrk="1" hangingPunct="1"/>
            <a:r>
              <a:rPr lang="en-US" b="0" dirty="0"/>
              <a:t>C</a:t>
            </a:r>
            <a:r>
              <a:rPr lang="en-US" b="0" dirty="0" smtClean="0"/>
              <a:t>onsume thousands of CPU hours</a:t>
            </a:r>
          </a:p>
          <a:p>
            <a:pPr eaLnBrk="1" hangingPunct="1"/>
            <a:r>
              <a:rPr lang="en-US" dirty="0" smtClean="0"/>
              <a:t>Many large-scale compute resources are optimized for a few, large, parallel jobs, not many small, serial jobs</a:t>
            </a:r>
          </a:p>
          <a:p>
            <a:pPr lvl="1" eaLnBrk="1" hangingPunct="1"/>
            <a:r>
              <a:rPr lang="en-US" b="0" dirty="0" smtClean="0"/>
              <a:t>Serial tasks face long queue times</a:t>
            </a:r>
            <a:r>
              <a:rPr lang="en-US" b="0" dirty="0"/>
              <a:t> </a:t>
            </a:r>
            <a:r>
              <a:rPr lang="en-US" b="0" dirty="0" smtClean="0"/>
              <a:t>due to low priority</a:t>
            </a:r>
          </a:p>
          <a:p>
            <a:pPr lvl="1" eaLnBrk="1" hangingPunct="1"/>
            <a:r>
              <a:rPr lang="en-US" b="0" dirty="0" smtClean="0"/>
              <a:t>Batch schedulers have low throughput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1238804" y="5570827"/>
            <a:ext cx="67353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Results in poor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workflow performance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83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Scientific Workflows through Pegasus WMS at USC HPC Cluster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Karan Vahi, </a:t>
            </a:r>
            <a:r>
              <a:rPr lang="en-US" sz="2800" smtClean="0"/>
              <a:t>Mats Rynge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400" dirty="0"/>
              <a:t>Science Automation </a:t>
            </a:r>
            <a:r>
              <a:rPr lang="en-US" sz="2400" dirty="0" smtClean="0"/>
              <a:t>Technologies Group</a:t>
            </a:r>
          </a:p>
          <a:p>
            <a:r>
              <a:rPr lang="en-US" sz="2400" dirty="0" smtClean="0"/>
              <a:t>USC Information Sciences Institute</a:t>
            </a:r>
            <a:endParaRPr lang="en-US" sz="2400" dirty="0"/>
          </a:p>
        </p:txBody>
      </p:sp>
      <p:pic>
        <p:nvPicPr>
          <p:cNvPr id="7" name="Picture 4" descr="pegasus_whit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77850"/>
            <a:ext cx="1828800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82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4209291" y="876896"/>
            <a:ext cx="4540250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</a:rPr>
              <a:t>CyberShake</a:t>
            </a:r>
            <a:r>
              <a:rPr lang="en-US" sz="2400" b="1" dirty="0">
                <a:solidFill>
                  <a:schemeClr val="tx2"/>
                </a:solidFill>
              </a:rPr>
              <a:t> PSHA Workflow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69304" y="4362711"/>
            <a:ext cx="4285208" cy="19449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Font typeface="Wingdings" charset="0"/>
              <a:buNone/>
              <a:defRPr/>
            </a:pPr>
            <a:r>
              <a:rPr lang="en-US" sz="1600" b="1" dirty="0" smtClean="0"/>
              <a:t>2014: 286 Sites, 4 models</a:t>
            </a:r>
          </a:p>
          <a:p>
            <a:pPr>
              <a:lnSpc>
                <a:spcPct val="120000"/>
              </a:lnSpc>
              <a:defRPr/>
            </a:pPr>
            <a:r>
              <a:rPr lang="en-US" sz="1600" dirty="0" smtClean="0"/>
              <a:t>Each site = one workflow</a:t>
            </a:r>
          </a:p>
          <a:p>
            <a:pPr>
              <a:lnSpc>
                <a:spcPct val="120000"/>
              </a:lnSpc>
              <a:defRPr/>
            </a:pPr>
            <a:r>
              <a:rPr lang="en-US" sz="1600" dirty="0" smtClean="0"/>
              <a:t>Each workflow has</a:t>
            </a:r>
            <a:r>
              <a:rPr lang="en-US" sz="1600" dirty="0"/>
              <a:t> </a:t>
            </a:r>
            <a:r>
              <a:rPr lang="en-US" sz="1600" b="1" dirty="0" smtClean="0"/>
              <a:t>420,000 tasks in 21 jobs</a:t>
            </a:r>
            <a:endParaRPr lang="en-US" sz="1600" dirty="0" smtClean="0"/>
          </a:p>
        </p:txBody>
      </p:sp>
      <p:sp>
        <p:nvSpPr>
          <p:cNvPr id="22534" name="Content Placeholder 12"/>
          <p:cNvSpPr txBox="1">
            <a:spLocks/>
          </p:cNvSpPr>
          <p:nvPr/>
        </p:nvSpPr>
        <p:spPr bwMode="auto">
          <a:xfrm>
            <a:off x="3238500" y="1138962"/>
            <a:ext cx="5905500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l">
              <a:spcBef>
                <a:spcPct val="20000"/>
              </a:spcBef>
            </a:pPr>
            <a:endParaRPr lang="en-US" sz="1600" b="1" dirty="0"/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r>
              <a:rPr lang="en-US" sz="1600" dirty="0"/>
              <a:t>Builders ask seismologists: </a:t>
            </a:r>
            <a:r>
              <a:rPr lang="ja-JP" altLang="en-US" sz="1600" dirty="0"/>
              <a:t>“</a:t>
            </a:r>
            <a:r>
              <a:rPr lang="en-US" altLang="ja-JP" sz="1600" dirty="0"/>
              <a:t>What will the peak ground motion be at my new building in the next 50 years?</a:t>
            </a:r>
            <a:r>
              <a:rPr lang="ja-JP" altLang="en-US" sz="1600" dirty="0" smtClean="0"/>
              <a:t>”</a:t>
            </a:r>
            <a:endParaRPr lang="en-US" altLang="ja-JP" sz="1600" dirty="0"/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r>
              <a:rPr lang="en-US" sz="1600" dirty="0"/>
              <a:t>Seismologists answer this question using Probabilistic Seismic Hazard Analysis (PSHA)</a:t>
            </a:r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endParaRPr lang="en-US" sz="1600" dirty="0"/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endParaRPr lang="en-US" sz="1200" b="1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285572" y="345357"/>
            <a:ext cx="833714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6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Fine Grained Workflows</a:t>
            </a:r>
            <a:endParaRPr kumimoji="0" lang="en-US" sz="2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6" name="Picture 5" descr="Study_14.2_GPU_CVMS426_with_sites.1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156" y="617078"/>
            <a:ext cx="4470037" cy="4034953"/>
          </a:xfrm>
          <a:prstGeom prst="rect">
            <a:avLst/>
          </a:prstGeom>
        </p:spPr>
      </p:pic>
      <p:pic>
        <p:nvPicPr>
          <p:cNvPr id="7" name="Picture 6" descr="img-cybershake-workflow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94" y="2571750"/>
            <a:ext cx="4395207" cy="4317999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2262261">
            <a:off x="3701468" y="3489739"/>
            <a:ext cx="762000" cy="74913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2113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Grained Workflows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35548"/>
            <a:ext cx="8229600" cy="3749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Solution: </a:t>
            </a:r>
            <a:r>
              <a:rPr lang="en-US" dirty="0"/>
              <a:t>Pegasus-MPI-Cluster</a:t>
            </a:r>
          </a:p>
          <a:p>
            <a:r>
              <a:rPr lang="en-US" b="0" dirty="0" smtClean="0"/>
              <a:t>A master/worker task scheduler for running fine-grained workflows on batch systems</a:t>
            </a:r>
          </a:p>
          <a:p>
            <a:r>
              <a:rPr lang="en-US" b="0" dirty="0" smtClean="0"/>
              <a:t>Runs as an MPI job</a:t>
            </a:r>
          </a:p>
          <a:p>
            <a:pPr lvl="1"/>
            <a:r>
              <a:rPr lang="en-US" b="0" dirty="0" smtClean="0"/>
              <a:t>Uses MPI to implement master/worker protocol</a:t>
            </a:r>
          </a:p>
          <a:p>
            <a:r>
              <a:rPr lang="en-US" b="0" dirty="0" smtClean="0"/>
              <a:t>Allows sub-graphs of a Pegasus workflow to be submitted as monolithic jobs to remote resources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73500"/>
            <a:ext cx="7535333" cy="235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8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Connecting Pipelines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800" b="1" dirty="0" smtClean="0"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For large scale analysis, scientists often want to compose larger constructs from smaller working pipelines.</a:t>
            </a: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Groups from the same domain collaborate and want to connect pipelines as part of larger analysis</a:t>
            </a: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Also want to scale to workflows with millions of tasks in total.</a:t>
            </a:r>
          </a:p>
          <a:p>
            <a:pPr marL="457200" lvl="1" indent="0">
              <a:buNone/>
              <a:defRPr/>
            </a:pPr>
            <a:endParaRPr lang="en-US" sz="1600" b="0" dirty="0">
              <a:latin typeface="Arial" charset="0"/>
              <a:ea typeface="ＭＳ Ｐゴシック" charset="0"/>
            </a:endParaRPr>
          </a:p>
          <a:p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Example Application Use Case - </a:t>
            </a:r>
            <a:r>
              <a:rPr lang="en-US" sz="1800" dirty="0" smtClean="0"/>
              <a:t>Montage </a:t>
            </a:r>
            <a:r>
              <a:rPr lang="en-US" sz="1800" dirty="0"/>
              <a:t>Galactic Plane </a:t>
            </a:r>
            <a:r>
              <a:rPr lang="en-US" sz="1800" dirty="0" smtClean="0"/>
              <a:t>Workflow</a:t>
            </a:r>
          </a:p>
          <a:p>
            <a:pPr lvl="1"/>
            <a:r>
              <a:rPr lang="en-US" sz="1600" b="0" dirty="0" smtClean="0"/>
              <a:t>Existing montage workflow that can generate 5 degree </a:t>
            </a:r>
            <a:r>
              <a:rPr lang="en-US" sz="1600" b="0" dirty="0" err="1" smtClean="0"/>
              <a:t>mosiacs</a:t>
            </a:r>
            <a:endParaRPr lang="en-US" sz="1600" b="0" dirty="0"/>
          </a:p>
          <a:p>
            <a:pPr lvl="1">
              <a:defRPr/>
            </a:pPr>
            <a:r>
              <a:rPr lang="en-US" sz="1600" b="0" dirty="0"/>
              <a:t>18 million input images (~2.5 TB)</a:t>
            </a:r>
          </a:p>
          <a:p>
            <a:pPr lvl="1">
              <a:defRPr/>
            </a:pPr>
            <a:r>
              <a:rPr lang="en-US" sz="1600" b="0" dirty="0"/>
              <a:t>900 output images (2.5 GB each, 2.4 TB total)</a:t>
            </a:r>
          </a:p>
          <a:p>
            <a:pPr lvl="1">
              <a:defRPr/>
            </a:pPr>
            <a:r>
              <a:rPr lang="en-US" sz="1600" b="0" dirty="0"/>
              <a:t>10.5 million tasks (34,000 CPU hours</a:t>
            </a:r>
            <a:r>
              <a:rPr lang="en-US" sz="1600" b="0" dirty="0" smtClean="0"/>
              <a:t>)</a:t>
            </a:r>
          </a:p>
          <a:p>
            <a:pPr marL="57150" indent="0">
              <a:buNone/>
              <a:defRPr/>
            </a:pPr>
            <a:endParaRPr lang="en-US" sz="1800" b="0" dirty="0"/>
          </a:p>
          <a:p>
            <a:pPr marL="0" indent="0">
              <a:buNone/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</a:pPr>
            <a:endParaRPr lang="en-US" sz="16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62842" y="3827889"/>
            <a:ext cx="139984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× 17</a:t>
            </a:r>
          </a:p>
        </p:txBody>
      </p:sp>
      <p:sp>
        <p:nvSpPr>
          <p:cNvPr id="6" name="Right Brace 12"/>
          <p:cNvSpPr>
            <a:spLocks/>
          </p:cNvSpPr>
          <p:nvPr/>
        </p:nvSpPr>
        <p:spPr bwMode="auto">
          <a:xfrm>
            <a:off x="5652436" y="3815115"/>
            <a:ext cx="287337" cy="1087438"/>
          </a:xfrm>
          <a:prstGeom prst="rightBrace">
            <a:avLst>
              <a:gd name="adj1" fmla="val 8322"/>
              <a:gd name="adj2" fmla="val 50000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hangingPunct="0">
              <a:buClrTx/>
              <a:buSzTx/>
              <a:buFontTx/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7" name="Picture 4" descr="galactic_pla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2553"/>
            <a:ext cx="9144000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833233" y="5383477"/>
            <a:ext cx="200025" cy="192088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hangingPunct="0">
              <a:buClrTx/>
              <a:buSzTx/>
              <a:buFontTx/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8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217311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Connecting Pipelines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3874911" cy="4403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Arial" charset="0"/>
                <a:ea typeface="ＭＳ Ｐゴシック" charset="0"/>
              </a:rPr>
              <a:t>Solution</a:t>
            </a:r>
          </a:p>
          <a:p>
            <a:r>
              <a:rPr lang="en-US" sz="1800" b="0" dirty="0" smtClean="0">
                <a:latin typeface="Arial" charset="0"/>
                <a:ea typeface="ＭＳ Ｐゴシック" charset="0"/>
              </a:rPr>
              <a:t>Pegasus </a:t>
            </a:r>
            <a:r>
              <a:rPr lang="en-US" sz="1800" b="0" dirty="0">
                <a:latin typeface="Arial" charset="0"/>
                <a:ea typeface="ＭＳ Ｐゴシック" charset="0"/>
              </a:rPr>
              <a:t>allows jobs/nodes in a workflow to refer to other workflows, allowing users to connect distinct workflows for analysis</a:t>
            </a:r>
            <a:r>
              <a:rPr lang="en-US" sz="1800" b="0" dirty="0" smtClean="0">
                <a:latin typeface="Arial" charset="0"/>
                <a:ea typeface="ＭＳ Ｐゴシック" charset="0"/>
              </a:rPr>
              <a:t>.</a:t>
            </a:r>
          </a:p>
          <a:p>
            <a:endParaRPr lang="en-US" sz="1800" b="0" dirty="0">
              <a:latin typeface="Arial" charset="0"/>
              <a:ea typeface="ＭＳ Ｐゴシック" charset="0"/>
            </a:endParaRPr>
          </a:p>
          <a:p>
            <a:r>
              <a:rPr lang="en-US" sz="1800" b="0" dirty="0">
                <a:latin typeface="Arial" charset="0"/>
                <a:ea typeface="ＭＳ Ｐゴシック" charset="0"/>
              </a:rPr>
              <a:t>Updated our debugging tools to handle these workflow of workflows.</a:t>
            </a: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111" y="148379"/>
            <a:ext cx="4678363" cy="55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1439333" y="310444"/>
            <a:ext cx="1846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92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Hierarchical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Workflows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9" y="1485900"/>
            <a:ext cx="8940800" cy="378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0024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Reusing Data Products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8229600" cy="10128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1800" b="1" dirty="0" smtClean="0"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  <a:endParaRPr lang="en-US" sz="18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Users want to be able to intelligently reuse previously generated outputs.</a:t>
            </a:r>
          </a:p>
          <a:p>
            <a:pPr marL="457200" lvl="1" indent="0">
              <a:buNone/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Genomic Workflows want to avoid index generation steps for raw input files</a:t>
            </a:r>
          </a:p>
          <a:p>
            <a:pPr marL="0" indent="0">
              <a:buNone/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</a:pPr>
            <a:endParaRPr lang="en-US" sz="16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63" y="2184400"/>
            <a:ext cx="6780900" cy="402478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86267" y="2754077"/>
            <a:ext cx="2058296" cy="29786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2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  <a:defRPr/>
            </a:pPr>
            <a:r>
              <a:rPr lang="en-US" sz="1700" b="0" dirty="0">
                <a:latin typeface="Arial" charset="0"/>
                <a:ea typeface="ＭＳ Ｐゴシック" charset="0"/>
              </a:rPr>
              <a:t>Long running analysis fail, and users realize they need to regenerate workflow description, as wrong arguments set or missing jobs.</a:t>
            </a:r>
          </a:p>
          <a:p>
            <a:pPr marL="57150" indent="0">
              <a:buNone/>
              <a:defRPr/>
            </a:pPr>
            <a:endParaRPr lang="en-US" sz="1800" b="0" dirty="0"/>
          </a:p>
          <a:p>
            <a:pPr marL="57150" indent="0">
              <a:buFont typeface="Wingdings" pitchFamily="2" charset="2"/>
              <a:buNone/>
              <a:defRPr/>
            </a:pPr>
            <a:endParaRPr lang="en-US" sz="1800" b="0" dirty="0" smtClean="0"/>
          </a:p>
          <a:p>
            <a:pPr marL="0" indent="0">
              <a:buFont typeface="Wingdings" pitchFamily="2" charset="2"/>
              <a:buNone/>
            </a:pPr>
            <a:endParaRPr lang="en-US" sz="18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Font typeface="Arial" pitchFamily="34" charset="0"/>
              <a:buNone/>
            </a:pPr>
            <a:endParaRPr lang="en-US" sz="1600" b="0" dirty="0" smtClean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43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Reusing Data Products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2400" y="4283472"/>
            <a:ext cx="8991600" cy="176172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2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Arial" charset="0"/>
                <a:ea typeface="ＭＳ Ｐゴシック" charset="0"/>
              </a:rPr>
              <a:t>Solution: Workflow </a:t>
            </a:r>
            <a:r>
              <a:rPr lang="en-US" sz="1800" dirty="0">
                <a:latin typeface="Arial" charset="0"/>
                <a:ea typeface="ＭＳ Ｐゴシック" charset="0"/>
              </a:rPr>
              <a:t>Reduction </a:t>
            </a:r>
            <a:endParaRPr lang="en-US" sz="1800" dirty="0" smtClean="0">
              <a:latin typeface="Arial" charset="0"/>
              <a:ea typeface="ＭＳ Ｐゴシック" charset="0"/>
            </a:endParaRPr>
          </a:p>
          <a:p>
            <a:r>
              <a:rPr lang="en-US" sz="1800" b="0" dirty="0" smtClean="0">
                <a:latin typeface="Arial" charset="0"/>
                <a:ea typeface="ＭＳ Ｐゴシック" charset="0"/>
              </a:rPr>
              <a:t>Don’t execute jobs at runtime for which data products already exist.</a:t>
            </a:r>
          </a:p>
          <a:p>
            <a:r>
              <a:rPr lang="en-US" sz="1800" b="0" dirty="0" smtClean="0">
                <a:latin typeface="Arial" charset="0"/>
                <a:ea typeface="ＭＳ Ｐゴシック" charset="0"/>
              </a:rPr>
              <a:t>Similar to make style semantics for compiling code</a:t>
            </a:r>
            <a:endParaRPr lang="en-US" sz="1800" b="0" dirty="0">
              <a:latin typeface="Arial" charset="0"/>
              <a:ea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530880"/>
            <a:ext cx="8551333" cy="25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3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File cleanup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b="0" dirty="0"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2400" b="0" dirty="0" smtClean="0">
                <a:latin typeface="Arial" charset="0"/>
                <a:ea typeface="ＭＳ Ｐゴシック" charset="0"/>
                <a:cs typeface="ＭＳ Ｐゴシック" charset="0"/>
              </a:rPr>
              <a:t>Users run out out </a:t>
            </a:r>
            <a:r>
              <a:rPr lang="en-US" sz="2400" b="0" dirty="0">
                <a:latin typeface="Arial" charset="0"/>
                <a:ea typeface="ＭＳ Ｐゴシック" charset="0"/>
                <a:cs typeface="ＭＳ Ｐゴシック" charset="0"/>
              </a:rPr>
              <a:t>of </a:t>
            </a:r>
            <a:r>
              <a:rPr lang="en-US" sz="2400" b="0" dirty="0" smtClean="0">
                <a:latin typeface="Arial" charset="0"/>
                <a:ea typeface="ＭＳ Ｐゴシック" charset="0"/>
                <a:cs typeface="ＭＳ Ｐゴシック" charset="0"/>
              </a:rPr>
              <a:t>disk space during workflow execution</a:t>
            </a:r>
            <a:r>
              <a:rPr lang="en-US" sz="2400" b="0" dirty="0" smtClean="0">
                <a:latin typeface="Arial" charset="0"/>
                <a:ea typeface="ＭＳ Ｐゴシック" charset="0"/>
                <a:cs typeface="Arial" charset="0"/>
              </a:rPr>
              <a:t/>
            </a:r>
            <a:br>
              <a:rPr lang="en-US" sz="2400" b="0" dirty="0" smtClean="0">
                <a:latin typeface="Arial" charset="0"/>
                <a:ea typeface="ＭＳ Ｐゴシック" charset="0"/>
                <a:cs typeface="Arial" charset="0"/>
              </a:rPr>
            </a:br>
            <a:endParaRPr lang="en-US" sz="2400" b="0" dirty="0">
              <a:latin typeface="Arial" charset="0"/>
              <a:ea typeface="ＭＳ Ｐゴシック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Why does it occur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Workflows </a:t>
            </a: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could bring </a:t>
            </a: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in huge amounts of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Data is generated during workflow execution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Users don</a:t>
            </a:r>
            <a:r>
              <a:rPr lang="ja-JP" altLang="en-US" sz="2000" b="0" dirty="0">
                <a:latin typeface="Arial" charset="0"/>
                <a:ea typeface="ＭＳ Ｐゴシック" charset="0"/>
                <a:cs typeface="Arial" charset="0"/>
              </a:rPr>
              <a:t>’</a:t>
            </a:r>
            <a:r>
              <a:rPr lang="en-US" altLang="ja-JP" sz="2000" b="0" dirty="0">
                <a:latin typeface="Arial" charset="0"/>
                <a:ea typeface="ＭＳ Ｐゴシック" charset="0"/>
                <a:cs typeface="Arial" charset="0"/>
              </a:rPr>
              <a:t>t worry about cleaning up after they are </a:t>
            </a:r>
            <a:r>
              <a:rPr lang="en-US" altLang="ja-JP" sz="2000" b="0" dirty="0" smtClean="0">
                <a:latin typeface="Arial" charset="0"/>
                <a:ea typeface="ＭＳ Ｐゴシック" charset="0"/>
                <a:cs typeface="Arial" charset="0"/>
              </a:rPr>
              <a:t>done</a:t>
            </a:r>
            <a:br>
              <a:rPr lang="en-US" altLang="ja-JP" sz="2000" b="0" dirty="0" smtClean="0">
                <a:latin typeface="Arial" charset="0"/>
                <a:ea typeface="ＭＳ Ｐゴシック" charset="0"/>
                <a:cs typeface="Arial" charset="0"/>
              </a:rPr>
            </a:br>
            <a:endParaRPr lang="en-US" altLang="ja-JP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Example Application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0" dirty="0" err="1" smtClean="0">
                <a:latin typeface="Arial" charset="0"/>
                <a:ea typeface="ＭＳ Ｐゴシック" charset="0"/>
                <a:cs typeface="ＭＳ Ｐゴシック" charset="0"/>
              </a:rPr>
              <a:t>SoyKB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 workflows from </a:t>
            </a:r>
            <a:r>
              <a:rPr lang="en-US" sz="2000" b="0" dirty="0" err="1" smtClean="0">
                <a:latin typeface="Arial" charset="0"/>
                <a:ea typeface="ＭＳ Ｐゴシック" charset="0"/>
                <a:cs typeface="ＭＳ Ｐゴシック" charset="0"/>
              </a:rPr>
              <a:t>iPlant</a:t>
            </a:r>
            <a:endParaRPr lang="en-US" sz="2000" b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b="0" dirty="0" err="1">
                <a:latin typeface="Arial" charset="0"/>
                <a:ea typeface="ＭＳ Ｐゴシック" charset="0"/>
                <a:cs typeface="ＭＳ Ｐゴシック" charset="0"/>
              </a:rPr>
              <a:t>Epigenomics</a:t>
            </a:r>
            <a:r>
              <a:rPr lang="en-US" sz="2000" b="0" dirty="0">
                <a:latin typeface="Arial" charset="0"/>
                <a:ea typeface="ＭＳ Ｐゴシック" charset="0"/>
                <a:cs typeface="ＭＳ Ｐゴシック" charset="0"/>
              </a:rPr>
              <a:t> Pipelines generating 60TB of data in a single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execution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400" b="0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36109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File cleanup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175705" y="1307042"/>
            <a:ext cx="6493036" cy="440399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Solution</a:t>
            </a:r>
            <a:endParaRPr lang="en-US" sz="22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Arial" charset="0"/>
              </a:rPr>
              <a:t>Do cleanup after workflows finish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b="0" dirty="0">
                <a:latin typeface="Arial" charset="0"/>
                <a:ea typeface="ＭＳ Ｐゴシック" charset="0"/>
                <a:cs typeface="Arial" charset="0"/>
              </a:rPr>
              <a:t>Does not work as the scratch may get filled much before during 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execution</a:t>
            </a:r>
          </a:p>
          <a:p>
            <a:pPr marL="914400" lvl="2" indent="0" eaLnBrk="1" hangingPunct="1">
              <a:lnSpc>
                <a:spcPct val="90000"/>
              </a:lnSpc>
              <a:buNone/>
            </a:pPr>
            <a:endParaRPr lang="en-US" sz="1900" b="0" dirty="0">
              <a:latin typeface="Arial" charset="0"/>
              <a:ea typeface="ＭＳ Ｐゴシック" charset="0"/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Arial" charset="0"/>
              </a:rPr>
              <a:t>Interleave cleanup automatically during workflow execution.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b="0" dirty="0">
                <a:latin typeface="Arial" charset="0"/>
                <a:ea typeface="ＭＳ Ｐゴシック" charset="0"/>
                <a:cs typeface="Arial" charset="0"/>
              </a:rPr>
              <a:t>Requires an analysis of the workflow to determine, when a file is no longer 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required</a:t>
            </a:r>
          </a:p>
          <a:p>
            <a:pPr lvl="2" eaLnBrk="1" hangingPunct="1">
              <a:lnSpc>
                <a:spcPct val="90000"/>
              </a:lnSpc>
            </a:pPr>
            <a:endParaRPr lang="en-US" sz="1900" b="0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100" dirty="0" smtClean="0">
                <a:latin typeface="Arial" charset="0"/>
                <a:ea typeface="ＭＳ Ｐゴシック" charset="0"/>
                <a:cs typeface="Arial" charset="0"/>
              </a:rPr>
              <a:t>Cluster the cleanup jobs by level for large workflows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Too many cleanup jobs </a:t>
            </a:r>
            <a:r>
              <a:rPr lang="en-US" sz="1900" b="0" dirty="0" err="1" smtClean="0">
                <a:latin typeface="Arial" charset="0"/>
                <a:ea typeface="ＭＳ Ｐゴシック" charset="0"/>
                <a:cs typeface="Arial" charset="0"/>
              </a:rPr>
              <a:t>adversaly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 affect the walltime of the workflow.</a:t>
            </a:r>
            <a:endParaRPr lang="en-US" sz="1900" b="0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5056" name="Picture 450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41" y="1676399"/>
            <a:ext cx="2250892" cy="4275667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6219738" y="4382076"/>
            <a:ext cx="1608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FF8000"/>
                </a:solidFill>
                <a:latin typeface="Ayuthaya" charset="-34"/>
                <a:ea typeface="Ayuthaya" charset="-34"/>
                <a:cs typeface="Ayuthaya" charset="-34"/>
              </a:rPr>
              <a:t>cleanup job</a:t>
            </a:r>
            <a:endParaRPr lang="en-US" sz="1600" b="1" i="1" dirty="0">
              <a:solidFill>
                <a:srgbClr val="FF8000"/>
              </a:solidFill>
              <a:latin typeface="Ayuthaya" charset="-34"/>
              <a:ea typeface="Ayuthaya" charset="-34"/>
              <a:cs typeface="Ayuthaya" charset="-34"/>
            </a:endParaRPr>
          </a:p>
        </p:txBody>
      </p:sp>
      <p:pic>
        <p:nvPicPr>
          <p:cNvPr id="147" name="Picture 2" descr="http://www.marketingfortravelexperts.com/wp-content/uploads/2014/05/black-right-arrow.png"/>
          <p:cNvPicPr>
            <a:picLocks noChangeAspect="1" noChangeArrowheads="1"/>
          </p:cNvPicPr>
          <p:nvPr/>
        </p:nvPicPr>
        <p:blipFill>
          <a:blip r:embed="rId4">
            <a:alphaModFix amt="7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84162" flipH="1">
            <a:off x="6520027" y="4233726"/>
            <a:ext cx="745244" cy="20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74136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File cleanup (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cont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4892" y="2200985"/>
            <a:ext cx="6469108" cy="3992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56" y="1001712"/>
            <a:ext cx="4397069" cy="4162955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903859" y="1263894"/>
            <a:ext cx="5935341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 dirty="0" smtClean="0"/>
              <a:t>Single </a:t>
            </a:r>
            <a:r>
              <a:rPr lang="en-US" sz="1800" b="1" dirty="0" err="1" smtClean="0"/>
              <a:t>SoyKB</a:t>
            </a:r>
            <a:r>
              <a:rPr lang="en-US" sz="1800" b="1" dirty="0" smtClean="0"/>
              <a:t> NGS Pegasus 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1800" b="1" dirty="0" smtClean="0"/>
              <a:t>Workflow with 10 input reads.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0051814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2:00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:30 Introduction on Workflows and Pegasus</a:t>
            </a:r>
          </a:p>
          <a:p>
            <a:r>
              <a:rPr lang="en-US" dirty="0" smtClean="0"/>
              <a:t>2:30 </a:t>
            </a:r>
            <a:r>
              <a:rPr lang="en-US" dirty="0"/>
              <a:t>– </a:t>
            </a:r>
            <a:r>
              <a:rPr lang="en-US" dirty="0" smtClean="0"/>
              <a:t>3:30 Hands on Exercises</a:t>
            </a:r>
          </a:p>
          <a:p>
            <a:r>
              <a:rPr lang="en-US" dirty="0" smtClean="0"/>
              <a:t>3:</a:t>
            </a:r>
            <a:r>
              <a:rPr lang="en-US" dirty="0"/>
              <a:t>3</a:t>
            </a:r>
            <a:r>
              <a:rPr lang="en-US" dirty="0" smtClean="0"/>
              <a:t>0 – 4:</a:t>
            </a:r>
            <a:r>
              <a:rPr lang="en-US" dirty="0"/>
              <a:t>3</a:t>
            </a:r>
            <a:r>
              <a:rPr lang="en-US" dirty="0" smtClean="0"/>
              <a:t>0 Features addressing user problems</a:t>
            </a:r>
          </a:p>
          <a:p>
            <a:r>
              <a:rPr lang="en-US" dirty="0" smtClean="0"/>
              <a:t>4:</a:t>
            </a:r>
            <a:r>
              <a:rPr lang="en-US" dirty="0"/>
              <a:t>30 – </a:t>
            </a:r>
            <a:r>
              <a:rPr lang="en-US" dirty="0" smtClean="0"/>
              <a:t>5:00 Discussion</a:t>
            </a:r>
          </a:p>
        </p:txBody>
      </p:sp>
    </p:spTree>
    <p:extLst>
      <p:ext uri="{BB962C8B-B14F-4D97-AF65-F5344CB8AC3E}">
        <p14:creationId xmlns:p14="http://schemas.microsoft.com/office/powerpoint/2010/main" val="250632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Does Pegasus provide an Application - I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400" b="1" dirty="0" smtClean="0">
                <a:latin typeface="Arial" charset="0"/>
                <a:ea typeface="ＭＳ Ｐゴシック" charset="0"/>
                <a:cs typeface="ＭＳ Ｐゴシック" charset="0"/>
              </a:rPr>
              <a:t>Portability </a:t>
            </a:r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/ Reuse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2000" b="0" dirty="0">
                <a:latin typeface="Arial" charset="0"/>
                <a:ea typeface="ＭＳ Ｐゴシック" charset="0"/>
              </a:rPr>
              <a:t>User created workflows can easily 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be mapped to and </a:t>
            </a:r>
            <a:r>
              <a:rPr lang="en-US" sz="2000" b="0" dirty="0">
                <a:latin typeface="Arial" charset="0"/>
                <a:ea typeface="ＭＳ Ｐゴシック" charset="0"/>
              </a:rPr>
              <a:t>run in different environments without alteration. </a:t>
            </a:r>
            <a:endParaRPr lang="en-US" sz="2000" b="0" dirty="0" smtClean="0">
              <a:latin typeface="Arial" charset="0"/>
              <a:ea typeface="ＭＳ Ｐゴシック" charset="0"/>
            </a:endParaRPr>
          </a:p>
          <a:p>
            <a:pPr marL="457200" lvl="1" indent="0">
              <a:buNone/>
              <a:defRPr/>
            </a:pPr>
            <a:endParaRPr lang="en-US" sz="2000" b="0" dirty="0">
              <a:latin typeface="Arial" charset="0"/>
              <a:ea typeface="ＭＳ Ｐゴシック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Data Management</a:t>
            </a:r>
          </a:p>
          <a:p>
            <a:pPr lvl="1"/>
            <a:r>
              <a:rPr lang="en-US" sz="2000" b="0" dirty="0">
                <a:latin typeface="Arial" charset="0"/>
                <a:ea typeface="ＭＳ Ｐゴシック" charset="0"/>
              </a:rPr>
              <a:t>Pegasus handles replica selection, data transfers and output registrations in data catalogs. These tasks are added to a workflow as auxiliary jobs by the Pegasus planner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</a:p>
          <a:p>
            <a:pPr marL="457200" lvl="1" indent="0">
              <a:buNone/>
            </a:pPr>
            <a:endParaRPr lang="en-US" sz="2000" b="0" dirty="0" smtClean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Performance</a:t>
            </a:r>
          </a:p>
          <a:p>
            <a:pPr lvl="1">
              <a:defRPr/>
            </a:pPr>
            <a:r>
              <a:rPr lang="en-US" sz="2000" b="0" dirty="0">
                <a:latin typeface="Arial" charset="0"/>
                <a:ea typeface="ＭＳ Ｐゴシック" charset="0"/>
              </a:rPr>
              <a:t>The Pegasus mapper can reorder, group, and prioritize tasks in order to increase the overall workflow performance.</a:t>
            </a:r>
          </a:p>
          <a:p>
            <a:pPr lvl="1"/>
            <a:endParaRPr lang="en-US" sz="20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40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0952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Does Pegasus provide an Application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- II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8229600" cy="4643846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Provenance</a:t>
            </a:r>
          </a:p>
          <a:p>
            <a:pPr lvl="1"/>
            <a:r>
              <a:rPr lang="en-US" sz="2000" b="0" dirty="0" smtClean="0">
                <a:latin typeface="Arial" charset="0"/>
                <a:ea typeface="ＭＳ Ｐゴシック" charset="0"/>
              </a:rPr>
              <a:t>Provenance </a:t>
            </a:r>
            <a:r>
              <a:rPr lang="en-US" sz="2000" b="0" dirty="0">
                <a:latin typeface="Arial" charset="0"/>
                <a:ea typeface="ＭＳ Ｐゴシック" charset="0"/>
              </a:rPr>
              <a:t>data is collected in a database, and the data can be summaries with tools such as pegasus-statistics, pegasus-plots, or directly with SQL queries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  <a:br>
              <a:rPr lang="en-US" sz="2000" b="0" dirty="0" smtClean="0">
                <a:latin typeface="Arial" charset="0"/>
                <a:ea typeface="ＭＳ Ｐゴシック" charset="0"/>
              </a:rPr>
            </a:br>
            <a:endParaRPr lang="en-US" sz="2000" b="0" dirty="0">
              <a:latin typeface="Arial" charset="0"/>
              <a:ea typeface="ＭＳ Ｐゴシック" charset="0"/>
            </a:endParaRPr>
          </a:p>
          <a:p>
            <a:r>
              <a:rPr lang="en-US" sz="2400" b="1" dirty="0" smtClean="0">
                <a:latin typeface="Arial" charset="0"/>
                <a:ea typeface="ＭＳ Ｐゴシック" charset="0"/>
                <a:cs typeface="ＭＳ Ｐゴシック" charset="0"/>
              </a:rPr>
              <a:t>Reliability </a:t>
            </a:r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and Debugging Tools</a:t>
            </a:r>
          </a:p>
          <a:p>
            <a:pPr lvl="1"/>
            <a:r>
              <a:rPr lang="en-US" sz="2000" b="0" dirty="0">
                <a:latin typeface="Arial" charset="0"/>
                <a:ea typeface="ＭＳ Ｐゴシック" charset="0"/>
              </a:rPr>
              <a:t>Jobs and data transfers are automatically retried in case of failures. Debugging tools such as pegasus-analyzer helps the user to debug the workflow in case of non-recoverable failures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  <a:br>
              <a:rPr lang="en-US" sz="2000" b="0" dirty="0" smtClean="0">
                <a:latin typeface="Arial" charset="0"/>
                <a:ea typeface="ＭＳ Ｐゴシック" charset="0"/>
              </a:rPr>
            </a:br>
            <a:endParaRPr lang="en-US" sz="2000" b="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Scalability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Hierarchal workflows</a:t>
            </a:r>
          </a:p>
          <a:p>
            <a:pPr lvl="1">
              <a:defRPr/>
            </a:pP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Scale to hundreds of thousands of nodes in a workflow.</a:t>
            </a:r>
            <a:endParaRPr lang="en-US" sz="20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000" b="0" dirty="0">
              <a:latin typeface="Arial" charset="0"/>
              <a:ea typeface="ＭＳ Ｐゴシック" charset="0"/>
            </a:endParaRPr>
          </a:p>
          <a:p>
            <a:pPr lvl="1"/>
            <a:endParaRPr lang="en-US" sz="20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9396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400" dirty="0"/>
          </a:p>
        </p:txBody>
      </p:sp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9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Pegasus in Bioinformatics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PAGE Study </a:t>
            </a:r>
            <a:r>
              <a:rPr lang="en-US" b="0" dirty="0">
                <a:hlinkClick r:id="rId2"/>
              </a:rPr>
              <a:t>https://</a:t>
            </a:r>
            <a:r>
              <a:rPr lang="en-US" b="0" dirty="0" smtClean="0">
                <a:hlinkClick r:id="rId2"/>
              </a:rPr>
              <a:t>www.pagestudy.org</a:t>
            </a:r>
            <a:r>
              <a:rPr lang="en-US" dirty="0" smtClean="0"/>
              <a:t> </a:t>
            </a:r>
          </a:p>
          <a:p>
            <a:pPr lvl="1"/>
            <a:r>
              <a:rPr lang="en-US" b="0" dirty="0" smtClean="0"/>
              <a:t>Quality Control </a:t>
            </a:r>
            <a:endParaRPr lang="en-US" b="0" dirty="0"/>
          </a:p>
          <a:p>
            <a:pPr lvl="1"/>
            <a:r>
              <a:rPr lang="en-US" b="0" dirty="0" smtClean="0"/>
              <a:t>Imputation Workflows</a:t>
            </a:r>
          </a:p>
          <a:p>
            <a:r>
              <a:rPr lang="en-US" dirty="0"/>
              <a:t>CGSMD  </a:t>
            </a:r>
            <a:r>
              <a:rPr lang="en-US" b="0" dirty="0">
                <a:hlinkClick r:id="rId3"/>
              </a:rPr>
              <a:t>https://www.nimhgenetics.org/submit_data</a:t>
            </a:r>
            <a:r>
              <a:rPr lang="en-US" b="0" dirty="0" smtClean="0">
                <a:hlinkClick r:id="rId3"/>
              </a:rPr>
              <a:t>/</a:t>
            </a:r>
            <a:endParaRPr lang="en-US" b="0" dirty="0" smtClean="0"/>
          </a:p>
          <a:p>
            <a:pPr lvl="1"/>
            <a:r>
              <a:rPr lang="en-US" b="0" dirty="0" smtClean="0"/>
              <a:t>Data Submission to NRGR</a:t>
            </a:r>
          </a:p>
          <a:p>
            <a:r>
              <a:rPr lang="en-US" dirty="0" smtClean="0"/>
              <a:t>iPlant</a:t>
            </a:r>
          </a:p>
          <a:p>
            <a:pPr lvl="1"/>
            <a:r>
              <a:rPr lang="en-US" b="0" dirty="0" err="1" smtClean="0"/>
              <a:t>SoyKB</a:t>
            </a:r>
            <a:r>
              <a:rPr lang="en-US" b="0" dirty="0" smtClean="0"/>
              <a:t> </a:t>
            </a:r>
            <a:r>
              <a:rPr lang="en-US" b="0" dirty="0">
                <a:hlinkClick r:id="rId4"/>
              </a:rPr>
              <a:t>http://</a:t>
            </a:r>
            <a:r>
              <a:rPr lang="en-US" b="0" dirty="0" smtClean="0">
                <a:hlinkClick r:id="rId4"/>
              </a:rPr>
              <a:t>soykb.org</a:t>
            </a:r>
            <a:r>
              <a:rPr lang="en-US" b="0" dirty="0" smtClean="0"/>
              <a:t> </a:t>
            </a:r>
          </a:p>
          <a:p>
            <a:pPr lvl="1"/>
            <a:r>
              <a:rPr lang="en-US" b="0" dirty="0"/>
              <a:t>International Rice Research Institute (IRRI)</a:t>
            </a:r>
            <a:r>
              <a:rPr lang="en-US" b="0" dirty="0" smtClean="0"/>
              <a:t> </a:t>
            </a:r>
          </a:p>
          <a:p>
            <a:r>
              <a:rPr lang="en-US" dirty="0" smtClean="0"/>
              <a:t>Splinter(</a:t>
            </a:r>
            <a:r>
              <a:rPr lang="en-US" dirty="0"/>
              <a:t>Structural Protein Ligand </a:t>
            </a:r>
            <a:r>
              <a:rPr lang="en-US" dirty="0" err="1" smtClean="0"/>
              <a:t>Interactome</a:t>
            </a:r>
            <a:r>
              <a:rPr lang="en-US" dirty="0" smtClean="0"/>
              <a:t>)</a:t>
            </a:r>
          </a:p>
          <a:p>
            <a:r>
              <a:rPr lang="en-US" dirty="0"/>
              <a:t>Children’s Hospital of Philadelphia Pediatric Genome </a:t>
            </a:r>
            <a:r>
              <a:rPr lang="en-US" dirty="0" smtClean="0"/>
              <a:t>Analysis</a:t>
            </a:r>
          </a:p>
          <a:p>
            <a:r>
              <a:rPr lang="en-US" dirty="0" err="1"/>
              <a:t>Bioinformatic</a:t>
            </a:r>
            <a:r>
              <a:rPr lang="en-US" dirty="0"/>
              <a:t> discovery of bacterial regulatory RNAs using </a:t>
            </a:r>
            <a:r>
              <a:rPr lang="en-US" dirty="0"/>
              <a:t>SIPHT </a:t>
            </a:r>
            <a:r>
              <a:rPr lang="en-US" b="0" dirty="0">
                <a:hlinkClick r:id="rId5"/>
              </a:rPr>
              <a:t>http://newbio.cs.wisc.edu/sRNA</a:t>
            </a:r>
            <a:r>
              <a:rPr lang="en-US" b="0" dirty="0" smtClean="0">
                <a:hlinkClick r:id="rId5"/>
              </a:rPr>
              <a:t>/</a:t>
            </a:r>
            <a:r>
              <a:rPr lang="en-US" b="0" dirty="0" smtClean="0"/>
              <a:t> </a:t>
            </a:r>
          </a:p>
          <a:p>
            <a:r>
              <a:rPr lang="en-US" dirty="0" smtClean="0"/>
              <a:t>RNA Sequencing workflows</a:t>
            </a:r>
          </a:p>
          <a:p>
            <a:pPr lvl="1"/>
            <a:r>
              <a:rPr lang="en-US" b="0" dirty="0">
                <a:hlinkClick r:id="rId6"/>
              </a:rPr>
              <a:t>https://genomics.isi.edu/</a:t>
            </a:r>
            <a:r>
              <a:rPr lang="en-US" b="0" dirty="0" smtClean="0">
                <a:hlinkClick r:id="rId6"/>
              </a:rPr>
              <a:t>gtfar</a:t>
            </a:r>
            <a:r>
              <a:rPr lang="en-US" b="0" dirty="0" smtClean="0"/>
              <a:t> </a:t>
            </a:r>
            <a:endParaRPr lang="en-US" b="0" dirty="0"/>
          </a:p>
          <a:p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243467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52578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>
                <a:solidFill>
                  <a:srgbClr val="518AC4"/>
                </a:solidFill>
                <a:latin typeface="Calisto MT"/>
                <a:cs typeface="Calisto MT"/>
              </a:rPr>
              <a:t>If you get stuck…</a:t>
            </a:r>
            <a:endParaRPr lang="en-US" sz="3600" dirty="0">
              <a:solidFill>
                <a:srgbClr val="518AC4"/>
              </a:solidFill>
              <a:latin typeface="Calisto MT"/>
              <a:cs typeface="Calisto MT"/>
            </a:endParaRP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And you</a:t>
            </a:r>
            <a:r>
              <a:rPr lang="en-US" sz="2200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 </a:t>
            </a:r>
            <a:r>
              <a:rPr lang="en-US" sz="2200" dirty="0">
                <a:solidFill>
                  <a:srgbClr val="800000"/>
                </a:solidFill>
                <a:latin typeface="Calisto MT" charset="0"/>
                <a:cs typeface="Calisto MT" charset="0"/>
              </a:rPr>
              <a:t>can draw….</a:t>
            </a: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pPr lvl="3"/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pPr lvl="3"/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pPr lvl="3"/>
            <a:r>
              <a:rPr lang="en-US" sz="2200" dirty="0">
                <a:solidFill>
                  <a:srgbClr val="800000"/>
                </a:solidFill>
                <a:latin typeface="Calisto MT" charset="0"/>
                <a:cs typeface="Calisto MT" charset="0"/>
              </a:rPr>
              <a:t>	</a:t>
            </a:r>
            <a:r>
              <a:rPr lang="en-US" sz="2200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				</a:t>
            </a:r>
            <a:r>
              <a:rPr lang="en-US" sz="2400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We </a:t>
            </a:r>
            <a:r>
              <a:rPr lang="en-US" sz="2400" dirty="0">
                <a:solidFill>
                  <a:srgbClr val="800000"/>
                </a:solidFill>
                <a:latin typeface="Calisto MT" charset="0"/>
                <a:cs typeface="Calisto MT" charset="0"/>
              </a:rPr>
              <a:t>can help you!</a:t>
            </a:r>
          </a:p>
          <a:p>
            <a:pPr lvl="3"/>
            <a:endParaRPr lang="en-US" sz="1400" dirty="0" smtClean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439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0E64684-F5AD-3740-AFEE-6E363FF2BEB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8500"/>
            <a:ext cx="3117850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 descr="Documen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492750" y="-28575"/>
            <a:ext cx="3802063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297" y="1791683"/>
            <a:ext cx="4673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3182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1897" y="214614"/>
            <a:ext cx="2703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Pegasus</a:t>
            </a:r>
            <a:endParaRPr lang="en-US" sz="48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1474" y="1164174"/>
            <a:ext cx="574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Automate, recover, and debug scientific computations.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29517" y="3375754"/>
            <a:ext cx="2421697" cy="1244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42592" y="2590924"/>
            <a:ext cx="24945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Get Started</a:t>
            </a:r>
            <a:endParaRPr lang="en-US" sz="32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cxnSp>
        <p:nvCxnSpPr>
          <p:cNvPr id="5" name="Elbow Connector 4"/>
          <p:cNvCxnSpPr/>
          <p:nvPr/>
        </p:nvCxnSpPr>
        <p:spPr>
          <a:xfrm flipV="1">
            <a:off x="3734718" y="2070927"/>
            <a:ext cx="2131764" cy="991518"/>
          </a:xfrm>
          <a:prstGeom prst="bentConnector3">
            <a:avLst>
              <a:gd name="adj1" fmla="val 73643"/>
            </a:avLst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66482" y="1886261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Pegasus Website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66482" y="2221592"/>
            <a:ext cx="255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CC00"/>
                </a:solidFill>
              </a:rPr>
              <a:t>http://</a:t>
            </a:r>
            <a:r>
              <a:rPr lang="en-US" b="1" dirty="0" err="1" smtClean="0">
                <a:solidFill>
                  <a:srgbClr val="FFCC00"/>
                </a:solidFill>
              </a:rPr>
              <a:t>pegasus.isi.edu</a:t>
            </a:r>
            <a:endParaRPr lang="en-US" b="1" dirty="0">
              <a:solidFill>
                <a:srgbClr val="FFCC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329409" y="3062445"/>
            <a:ext cx="537072" cy="0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66482" y="2877779"/>
            <a:ext cx="216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Users Mailing List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66482" y="3213110"/>
            <a:ext cx="277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CC00"/>
                </a:solidFill>
              </a:rPr>
              <a:t>pegasus-users@isi.edu</a:t>
            </a:r>
            <a:endParaRPr lang="en-US" b="1" dirty="0">
              <a:solidFill>
                <a:srgbClr val="FFCC00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326449" y="4009290"/>
            <a:ext cx="537072" cy="0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300291" y="3085686"/>
            <a:ext cx="5501" cy="936378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55650" y="382081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Support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55649" y="4156145"/>
            <a:ext cx="301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CC00"/>
                </a:solidFill>
              </a:rPr>
              <a:t>pegasus-support@isi.edu</a:t>
            </a:r>
            <a:endParaRPr lang="en-US" b="1" dirty="0">
              <a:solidFill>
                <a:srgbClr val="FFCC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304583" y="4016499"/>
            <a:ext cx="10563" cy="335368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304583" y="4002413"/>
            <a:ext cx="974689" cy="8564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34718" y="424290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HipChat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078709" y="4646499"/>
            <a:ext cx="1957405" cy="169792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4005530" y="645501"/>
            <a:ext cx="1320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alpha val="57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est. 2001</a:t>
            </a:r>
            <a:endParaRPr lang="en-US" sz="2000" dirty="0">
              <a:solidFill>
                <a:schemeClr val="bg1">
                  <a:alpha val="57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58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57442" y="103633"/>
            <a:ext cx="27036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Pegasus</a:t>
            </a:r>
            <a:endParaRPr lang="en-US" sz="48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7865" y="1002394"/>
            <a:ext cx="574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Automate, recover, and debug scientific computations.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29517" y="3375754"/>
            <a:ext cx="2421697" cy="1244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42592" y="2590924"/>
            <a:ext cx="22523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Thank You</a:t>
            </a:r>
            <a:endParaRPr lang="en-US" sz="32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26191" y="483721"/>
            <a:ext cx="1320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alpha val="57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est. 2001</a:t>
            </a:r>
            <a:endParaRPr lang="en-US" sz="2000" dirty="0">
              <a:solidFill>
                <a:schemeClr val="bg1">
                  <a:alpha val="57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29517" y="3605494"/>
            <a:ext cx="24336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Questions?</a:t>
            </a:r>
            <a:endParaRPr lang="en-US" sz="3200" dirty="0">
              <a:solidFill>
                <a:schemeClr val="bg1"/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889" y="2471605"/>
            <a:ext cx="582087" cy="58208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581943" y="2554431"/>
            <a:ext cx="1176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Karan </a:t>
            </a:r>
            <a:r>
              <a:rPr lang="en-US" dirty="0" err="1" smtClean="0">
                <a:solidFill>
                  <a:schemeClr val="bg1"/>
                </a:solidFill>
              </a:rPr>
              <a:t>Vahi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5675482" y="631417"/>
            <a:ext cx="0" cy="5509160"/>
          </a:xfrm>
          <a:prstGeom prst="line">
            <a:avLst/>
          </a:prstGeom>
          <a:ln w="22225">
            <a:solidFill>
              <a:schemeClr val="bg1">
                <a:alpha val="61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afa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813" y="5565676"/>
            <a:ext cx="582087" cy="58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6581943" y="5660063"/>
            <a:ext cx="230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Rafael Ferreira da Silva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23" y="4791925"/>
            <a:ext cx="577677" cy="58208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581943" y="4898302"/>
            <a:ext cx="1374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Rajiv </a:t>
            </a:r>
            <a:r>
              <a:rPr lang="en-US" dirty="0" err="1" smtClean="0">
                <a:solidFill>
                  <a:schemeClr val="bg1"/>
                </a:solidFill>
              </a:rPr>
              <a:t>Mayani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788" y="4018248"/>
            <a:ext cx="588112" cy="58811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581943" y="4136541"/>
            <a:ext cx="1279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Mats </a:t>
            </a:r>
            <a:r>
              <a:rPr lang="en-US" dirty="0" err="1" smtClean="0">
                <a:solidFill>
                  <a:schemeClr val="bg1"/>
                </a:solidFill>
              </a:rPr>
              <a:t>Rynge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223" y="3245356"/>
            <a:ext cx="581228" cy="58122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581943" y="3343700"/>
            <a:ext cx="133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Gideon </a:t>
            </a:r>
            <a:r>
              <a:rPr lang="en-US" dirty="0" err="1" smtClean="0">
                <a:solidFill>
                  <a:schemeClr val="bg1"/>
                </a:solidFill>
              </a:rPr>
              <a:t>Juve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3889" y="1687930"/>
            <a:ext cx="592011" cy="59201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581943" y="1761590"/>
            <a:ext cx="1462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Ewa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Deelman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23985" y="859348"/>
            <a:ext cx="28600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bg1">
                    <a:alpha val="52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Meet our team</a:t>
            </a:r>
            <a:endParaRPr lang="en-US" sz="3000" dirty="0">
              <a:solidFill>
                <a:schemeClr val="bg1">
                  <a:alpha val="52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131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9" descr="epigenome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05200"/>
            <a:ext cx="587375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Scientific Workflows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1190041"/>
            <a:ext cx="8458200" cy="1778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Orchestrate complex, multi-stage scientific computations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Often expressed as directed acyclic graphs (DAGs)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Capture analysis pipelines for sharing and reuse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Can execute in parallel on distributed resources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641AF93-2CB4-EB45-A5E3-0DA1CB11E8C8}" type="slidenum">
              <a:rPr lang="en-US" sz="1400"/>
              <a:pPr/>
              <a:t>4</a:t>
            </a:fld>
            <a:endParaRPr lang="en-US" sz="1400"/>
          </a:p>
        </p:txBody>
      </p:sp>
      <p:sp>
        <p:nvSpPr>
          <p:cNvPr id="18437" name="TextBox 10"/>
          <p:cNvSpPr txBox="1">
            <a:spLocks noChangeArrowheads="1"/>
          </p:cNvSpPr>
          <p:nvPr/>
        </p:nvSpPr>
        <p:spPr bwMode="auto">
          <a:xfrm>
            <a:off x="609600" y="3276600"/>
            <a:ext cx="1087438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/>
              <a:t>Setup</a:t>
            </a:r>
            <a:endParaRPr lang="en-US" sz="1200"/>
          </a:p>
          <a:p>
            <a:pPr algn="r"/>
            <a:endParaRPr lang="en-US" sz="800"/>
          </a:p>
          <a:p>
            <a:pPr algn="r"/>
            <a:r>
              <a:rPr lang="en-US" sz="2000"/>
              <a:t>Split</a:t>
            </a:r>
          </a:p>
          <a:p>
            <a:pPr algn="r"/>
            <a:r>
              <a:rPr lang="en-US" sz="2000"/>
              <a:t>Filter &amp; Convert</a:t>
            </a:r>
          </a:p>
          <a:p>
            <a:pPr algn="r"/>
            <a:endParaRPr lang="en-US" sz="1000"/>
          </a:p>
          <a:p>
            <a:pPr algn="r"/>
            <a:r>
              <a:rPr lang="en-US" sz="2000"/>
              <a:t>Map</a:t>
            </a:r>
          </a:p>
          <a:p>
            <a:pPr algn="r"/>
            <a:r>
              <a:rPr lang="en-US" sz="2000"/>
              <a:t>Merge</a:t>
            </a:r>
          </a:p>
          <a:p>
            <a:pPr algn="r"/>
            <a:endParaRPr lang="en-US" sz="1200"/>
          </a:p>
          <a:p>
            <a:pPr algn="r"/>
            <a:r>
              <a:rPr lang="en-US" sz="2000"/>
              <a:t>Analyze</a:t>
            </a:r>
          </a:p>
        </p:txBody>
      </p:sp>
      <p:sp>
        <p:nvSpPr>
          <p:cNvPr id="18438" name="Left Brace 15"/>
          <p:cNvSpPr>
            <a:spLocks/>
          </p:cNvSpPr>
          <p:nvPr/>
        </p:nvSpPr>
        <p:spPr bwMode="auto">
          <a:xfrm>
            <a:off x="1676400" y="3352800"/>
            <a:ext cx="287338" cy="304800"/>
          </a:xfrm>
          <a:prstGeom prst="leftBrace">
            <a:avLst>
              <a:gd name="adj1" fmla="val 836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Left Brace 16"/>
          <p:cNvSpPr>
            <a:spLocks/>
          </p:cNvSpPr>
          <p:nvPr/>
        </p:nvSpPr>
        <p:spPr bwMode="auto">
          <a:xfrm>
            <a:off x="1676400" y="4090988"/>
            <a:ext cx="304800" cy="709612"/>
          </a:xfrm>
          <a:prstGeom prst="leftBrace">
            <a:avLst>
              <a:gd name="adj1" fmla="val 831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Left Brace 17"/>
          <p:cNvSpPr>
            <a:spLocks/>
          </p:cNvSpPr>
          <p:nvPr/>
        </p:nvSpPr>
        <p:spPr bwMode="auto">
          <a:xfrm>
            <a:off x="1730375" y="5557838"/>
            <a:ext cx="225425" cy="503237"/>
          </a:xfrm>
          <a:prstGeom prst="leftBrace">
            <a:avLst>
              <a:gd name="adj1" fmla="val 834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Left Brace 18"/>
          <p:cNvSpPr>
            <a:spLocks/>
          </p:cNvSpPr>
          <p:nvPr/>
        </p:nvSpPr>
        <p:spPr bwMode="auto">
          <a:xfrm>
            <a:off x="1725613" y="4883150"/>
            <a:ext cx="227012" cy="238125"/>
          </a:xfrm>
          <a:prstGeom prst="leftBrace">
            <a:avLst>
              <a:gd name="adj1" fmla="val 828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Left Brace 19"/>
          <p:cNvSpPr>
            <a:spLocks/>
          </p:cNvSpPr>
          <p:nvPr/>
        </p:nvSpPr>
        <p:spPr bwMode="auto">
          <a:xfrm>
            <a:off x="1730375" y="5200650"/>
            <a:ext cx="225425" cy="239713"/>
          </a:xfrm>
          <a:prstGeom prst="leftBrace">
            <a:avLst>
              <a:gd name="adj1" fmla="val 839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TextBox 20"/>
          <p:cNvSpPr txBox="1">
            <a:spLocks noChangeArrowheads="1"/>
          </p:cNvSpPr>
          <p:nvPr/>
        </p:nvSpPr>
        <p:spPr bwMode="auto">
          <a:xfrm>
            <a:off x="5591402" y="5707062"/>
            <a:ext cx="3470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err="1"/>
              <a:t>Epigenomics</a:t>
            </a:r>
            <a:r>
              <a:rPr lang="en-US" dirty="0"/>
              <a:t> Workflow</a:t>
            </a:r>
          </a:p>
        </p:txBody>
      </p:sp>
      <p:sp>
        <p:nvSpPr>
          <p:cNvPr id="18444" name="Left Brace 15"/>
          <p:cNvSpPr>
            <a:spLocks/>
          </p:cNvSpPr>
          <p:nvPr/>
        </p:nvSpPr>
        <p:spPr bwMode="auto">
          <a:xfrm>
            <a:off x="1693863" y="3733800"/>
            <a:ext cx="287337" cy="304800"/>
          </a:xfrm>
          <a:prstGeom prst="leftBrace">
            <a:avLst>
              <a:gd name="adj1" fmla="val 836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2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Workflows – Building Blocks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51" y="2822519"/>
            <a:ext cx="968681" cy="1348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399" y="2156902"/>
            <a:ext cx="995050" cy="2181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132" y="2156902"/>
            <a:ext cx="2302933" cy="2302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316" y="2012366"/>
            <a:ext cx="2654484" cy="237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8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9933"/>
            <a:ext cx="8229600" cy="727075"/>
          </a:xfrm>
        </p:spPr>
        <p:txBody>
          <a:bodyPr/>
          <a:lstStyle/>
          <a:p>
            <a:r>
              <a:rPr lang="en-US" dirty="0" smtClean="0"/>
              <a:t>Complex RNA-Sequencing Workflow - GTFAR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3" y="899696"/>
            <a:ext cx="8686800" cy="515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8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Challenges while Executing Compute Pipelines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4"/>
            <a:ext cx="8229600" cy="4969249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sz="2400" dirty="0">
                <a:latin typeface="Helvetica" charset="0"/>
              </a:rPr>
              <a:t>Portability</a:t>
            </a:r>
          </a:p>
          <a:p>
            <a:pPr lvl="1" eaLnBrk="1" hangingPunct="1">
              <a:defRPr/>
            </a:pPr>
            <a:r>
              <a:rPr lang="en-US" sz="2000" b="0" dirty="0">
                <a:latin typeface="Helvetica" charset="0"/>
              </a:rPr>
              <a:t>How can you run a pipeline on Amazon EC2 one day, and a PBS cluster the next?</a:t>
            </a:r>
          </a:p>
          <a:p>
            <a:pPr eaLnBrk="1" hangingPunct="1">
              <a:defRPr/>
            </a:pPr>
            <a:r>
              <a:rPr lang="en-US" sz="2400" dirty="0" smtClean="0">
                <a:latin typeface="Helvetica" charset="0"/>
              </a:rPr>
              <a:t>Data Management</a:t>
            </a:r>
            <a:endParaRPr lang="en-US" sz="2400" dirty="0">
              <a:latin typeface="Helvetica" charset="0"/>
            </a:endParaRPr>
          </a:p>
          <a:p>
            <a:pPr lvl="1" eaLnBrk="1" hangingPunct="1">
              <a:defRPr/>
            </a:pPr>
            <a:r>
              <a:rPr lang="en-US" sz="2000" b="0" dirty="0">
                <a:latin typeface="Helvetica" charset="0"/>
              </a:rPr>
              <a:t>How do you ship in </a:t>
            </a:r>
            <a:r>
              <a:rPr lang="en-US" sz="2000" b="0" dirty="0" smtClean="0">
                <a:latin typeface="Helvetica" charset="0"/>
              </a:rPr>
              <a:t>the small/large </a:t>
            </a:r>
            <a:r>
              <a:rPr lang="en-US" sz="2000" b="0" dirty="0">
                <a:latin typeface="Helvetica" charset="0"/>
              </a:rPr>
              <a:t>amounts data required by </a:t>
            </a:r>
            <a:r>
              <a:rPr lang="en-US" sz="2000" b="0" dirty="0" smtClean="0">
                <a:latin typeface="Helvetica" charset="0"/>
              </a:rPr>
              <a:t>your pipeline?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Different protocols for different sites: Can I use SRM? How about </a:t>
            </a:r>
            <a:r>
              <a:rPr lang="en-US" sz="2000" b="0" dirty="0" err="1" smtClean="0">
                <a:latin typeface="Helvetica" charset="0"/>
              </a:rPr>
              <a:t>GridFTP</a:t>
            </a:r>
            <a:r>
              <a:rPr lang="en-US" sz="2000" b="0" dirty="0" smtClean="0">
                <a:latin typeface="Helvetica" charset="0"/>
              </a:rPr>
              <a:t>? HTTP and Squid proxies?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Can I use Cloud based storage like S3 on EC2?</a:t>
            </a:r>
          </a:p>
          <a:p>
            <a:pPr marL="457200" lvl="1" indent="0" eaLnBrk="1" hangingPunct="1">
              <a:buNone/>
              <a:defRPr/>
            </a:pPr>
            <a:endParaRPr lang="en-US" sz="2000" dirty="0" smtClean="0">
              <a:latin typeface="Helvetica" charset="0"/>
            </a:endParaRPr>
          </a:p>
          <a:p>
            <a:pPr eaLnBrk="1" hangingPunct="1">
              <a:defRPr/>
            </a:pPr>
            <a:r>
              <a:rPr lang="en-US" sz="2400" dirty="0" smtClean="0">
                <a:latin typeface="Helvetica" charset="0"/>
              </a:rPr>
              <a:t>Debug and Monitor Computations.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Users need automated tools to go through the log files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Need to correlate </a:t>
            </a:r>
            <a:r>
              <a:rPr lang="en-US" sz="2000" b="0" dirty="0">
                <a:latin typeface="Helvetica" charset="0"/>
              </a:rPr>
              <a:t>d</a:t>
            </a:r>
            <a:r>
              <a:rPr lang="en-US" sz="2000" b="0" dirty="0" smtClean="0">
                <a:latin typeface="Helvetica" charset="0"/>
              </a:rPr>
              <a:t>ata across lots of log files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Need to know what host a job ran on and how it was invoked</a:t>
            </a:r>
          </a:p>
          <a:p>
            <a:pPr marL="457200" lvl="1" indent="0" eaLnBrk="1" hangingPunct="1">
              <a:buNone/>
              <a:defRPr/>
            </a:pPr>
            <a:endParaRPr lang="en-US" dirty="0" smtClean="0">
              <a:latin typeface="Helvetica" charset="0"/>
            </a:endParaRPr>
          </a:p>
          <a:p>
            <a:pPr eaLnBrk="1" hangingPunct="1">
              <a:defRPr/>
            </a:pPr>
            <a:r>
              <a:rPr lang="en-US" sz="2400" dirty="0">
                <a:latin typeface="Helvetica" charset="0"/>
              </a:rPr>
              <a:t> Restructure </a:t>
            </a:r>
            <a:r>
              <a:rPr lang="en-US" sz="2400" dirty="0" smtClean="0">
                <a:latin typeface="Helvetica" charset="0"/>
              </a:rPr>
              <a:t>Pipelines for </a:t>
            </a:r>
            <a:r>
              <a:rPr lang="en-US" sz="2400" dirty="0">
                <a:latin typeface="Helvetica" charset="0"/>
              </a:rPr>
              <a:t>Improved Performance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Short </a:t>
            </a:r>
            <a:r>
              <a:rPr lang="en-US" sz="2000" b="0" dirty="0">
                <a:latin typeface="Helvetica" charset="0"/>
              </a:rPr>
              <a:t>running </a:t>
            </a:r>
            <a:r>
              <a:rPr lang="en-US" sz="2000" b="0" dirty="0" smtClean="0">
                <a:latin typeface="Helvetica" charset="0"/>
              </a:rPr>
              <a:t>tasks?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Data placement?</a:t>
            </a:r>
            <a:br>
              <a:rPr lang="en-US" sz="2000" b="0" dirty="0" smtClean="0">
                <a:latin typeface="Helvetica" charset="0"/>
              </a:rPr>
            </a:br>
            <a:endParaRPr lang="en-US" sz="2000" b="0" dirty="0" smtClean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64660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Pegasus Workflow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574"/>
            <a:ext cx="6770255" cy="4957763"/>
          </a:xfrm>
        </p:spPr>
        <p:txBody>
          <a:bodyPr>
            <a:normAutofit fontScale="70000" lnSpcReduction="20000"/>
          </a:bodyPr>
          <a:lstStyle/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NSF funded project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since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2001 </a:t>
            </a:r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Developed as </a:t>
            </a:r>
            <a:r>
              <a:rPr lang="en-US" sz="2000" b="0" dirty="0">
                <a:latin typeface="Arial" charset="0"/>
                <a:ea typeface="ＭＳ Ｐゴシック" charset="0"/>
                <a:cs typeface="ＭＳ Ｐゴシック" charset="0"/>
              </a:rPr>
              <a:t>a collaboration between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USC Information Sciences Institute and </a:t>
            </a:r>
            <a:r>
              <a:rPr lang="en-US" sz="2000" b="0" dirty="0">
                <a:latin typeface="Arial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HTCondor </a:t>
            </a:r>
            <a:r>
              <a:rPr lang="en-US" sz="2000" b="0" dirty="0">
                <a:latin typeface="Arial" charset="0"/>
                <a:ea typeface="ＭＳ Ｐゴシック" charset="0"/>
                <a:cs typeface="ＭＳ Ｐゴシック" charset="0"/>
              </a:rPr>
              <a:t>Team at UW Madison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20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Builds on top of </a:t>
            </a:r>
            <a:r>
              <a:rPr lang="en-US" sz="2400" dirty="0" err="1" smtClean="0">
                <a:latin typeface="Arial" charset="0"/>
                <a:ea typeface="ＭＳ Ｐゴシック" charset="0"/>
                <a:cs typeface="ＭＳ Ｐゴシック" charset="0"/>
              </a:rPr>
              <a:t>HTCondor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DAGMan. </a:t>
            </a:r>
          </a:p>
          <a:p>
            <a:endParaRPr lang="en-US" dirty="0" smtClean="0"/>
          </a:p>
          <a:p>
            <a:r>
              <a:rPr lang="en-US" sz="2500" dirty="0" smtClean="0"/>
              <a:t>Abstract </a:t>
            </a:r>
            <a:r>
              <a:rPr lang="en-US" sz="2500" dirty="0"/>
              <a:t>Workflows - Pegasus input workflow description</a:t>
            </a:r>
          </a:p>
          <a:p>
            <a:pPr lvl="1"/>
            <a:r>
              <a:rPr lang="en-US" sz="2000" b="0" dirty="0"/>
              <a:t>Workflow “high-level language</a:t>
            </a:r>
            <a:r>
              <a:rPr lang="en-US" sz="2000" b="0" dirty="0" smtClean="0"/>
              <a:t>”</a:t>
            </a:r>
          </a:p>
          <a:p>
            <a:pPr lvl="1"/>
            <a:r>
              <a:rPr lang="en-US" sz="2000" b="0" dirty="0" smtClean="0"/>
              <a:t>Only </a:t>
            </a:r>
            <a:r>
              <a:rPr lang="en-US" sz="2000" b="0" dirty="0"/>
              <a:t>identifies the computation, devoid of resource </a:t>
            </a:r>
            <a:endParaRPr lang="en-US" sz="2000" b="0" dirty="0" smtClean="0"/>
          </a:p>
          <a:p>
            <a:pPr marL="457200" lvl="1" indent="0">
              <a:buNone/>
            </a:pPr>
            <a:r>
              <a:rPr lang="en-US" sz="2000" b="0" dirty="0"/>
              <a:t> </a:t>
            </a:r>
            <a:r>
              <a:rPr lang="en-US" sz="2000" b="0" dirty="0" smtClean="0"/>
              <a:t>     descriptions</a:t>
            </a:r>
            <a:r>
              <a:rPr lang="en-US" sz="2000" b="0" dirty="0"/>
              <a:t>, devoid of data </a:t>
            </a:r>
            <a:r>
              <a:rPr lang="en-US" sz="2000" b="0" dirty="0" smtClean="0"/>
              <a:t>locations</a:t>
            </a:r>
            <a:endParaRPr lang="en-US" sz="2000" b="0" dirty="0"/>
          </a:p>
          <a:p>
            <a:pPr lvl="1"/>
            <a:r>
              <a:rPr lang="en-US" sz="2000" b="0" dirty="0"/>
              <a:t>File </a:t>
            </a:r>
            <a:r>
              <a:rPr lang="en-US" sz="2000" b="0" dirty="0" smtClean="0"/>
              <a:t>Aware – For each task you specify the input and </a:t>
            </a:r>
          </a:p>
          <a:p>
            <a:pPr marL="457200" lvl="1" indent="0">
              <a:buNone/>
            </a:pPr>
            <a:r>
              <a:rPr lang="en-US" sz="2000" b="0" dirty="0"/>
              <a:t> </a:t>
            </a:r>
            <a:r>
              <a:rPr lang="en-US" sz="2000" b="0" dirty="0" smtClean="0"/>
              <a:t>     output files</a:t>
            </a:r>
            <a:endParaRPr lang="en-US" sz="2000" b="0" dirty="0"/>
          </a:p>
          <a:p>
            <a:pPr lvl="1"/>
            <a:endParaRPr lang="en-US" sz="2000" b="0" dirty="0"/>
          </a:p>
          <a:p>
            <a:r>
              <a:rPr lang="en-US" sz="2500" dirty="0" smtClean="0"/>
              <a:t>Pegasus is a </a:t>
            </a:r>
            <a:r>
              <a:rPr lang="en-US" sz="2500" dirty="0"/>
              <a:t> w</a:t>
            </a:r>
            <a:r>
              <a:rPr lang="en-US" sz="2500" dirty="0" smtClean="0"/>
              <a:t>orkflow </a:t>
            </a:r>
            <a:r>
              <a:rPr lang="en-US" sz="2500" dirty="0"/>
              <a:t>“compiler” (plan/map)</a:t>
            </a:r>
          </a:p>
          <a:p>
            <a:pPr lvl="1"/>
            <a:r>
              <a:rPr lang="en-US" sz="2000" b="0" dirty="0"/>
              <a:t>Target is DAGMan DAGs and Condor submit files</a:t>
            </a:r>
          </a:p>
          <a:p>
            <a:pPr lvl="1"/>
            <a:r>
              <a:rPr lang="en-US" sz="2000" b="0" dirty="0"/>
              <a:t>Transforms the workflow for performance </a:t>
            </a:r>
            <a:r>
              <a:rPr lang="en-US" sz="2000" b="0" dirty="0" smtClean="0"/>
              <a:t>and reliability</a:t>
            </a:r>
            <a:endParaRPr lang="en-US" sz="2000" b="0" dirty="0"/>
          </a:p>
          <a:p>
            <a:pPr lvl="1"/>
            <a:r>
              <a:rPr lang="en-US" sz="2000" b="0" dirty="0"/>
              <a:t>Automatically locates physical locations for </a:t>
            </a:r>
            <a:r>
              <a:rPr lang="en-US" sz="2000" b="0" dirty="0" smtClean="0"/>
              <a:t>both workflow</a:t>
            </a:r>
            <a:br>
              <a:rPr lang="en-US" sz="2000" b="0" dirty="0" smtClean="0"/>
            </a:br>
            <a:r>
              <a:rPr lang="en-US" sz="2000" b="0" dirty="0" smtClean="0"/>
              <a:t>components </a:t>
            </a:r>
            <a:r>
              <a:rPr lang="en-US" sz="2000" b="0" dirty="0"/>
              <a:t>and data</a:t>
            </a:r>
          </a:p>
          <a:p>
            <a:pPr lvl="1"/>
            <a:r>
              <a:rPr lang="en-US" sz="2000" b="0" dirty="0" smtClean="0"/>
              <a:t>Collects runtime provenance</a:t>
            </a:r>
            <a:endParaRPr lang="en-US" sz="20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697" y="1731818"/>
            <a:ext cx="3263782" cy="439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457200" y="142340"/>
            <a:ext cx="8229600" cy="727075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Pegasus </a:t>
            </a:r>
            <a:br>
              <a:rPr lang="en-US" sz="2800" dirty="0" smtClean="0"/>
            </a:br>
            <a:r>
              <a:rPr lang="en-US" sz="2800" dirty="0" smtClean="0"/>
              <a:t>Workflow Management System (est. 2001)</a:t>
            </a:r>
          </a:p>
        </p:txBody>
      </p:sp>
      <p:sp>
        <p:nvSpPr>
          <p:cNvPr id="5123" name="Content Placeholder 5"/>
          <p:cNvSpPr>
            <a:spLocks noGrp="1"/>
          </p:cNvSpPr>
          <p:nvPr>
            <p:ph idx="1"/>
          </p:nvPr>
        </p:nvSpPr>
        <p:spPr>
          <a:xfrm>
            <a:off x="457200" y="1066273"/>
            <a:ext cx="8229600" cy="440399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000" b="1" dirty="0" smtClean="0">
                <a:latin typeface="Arial"/>
                <a:cs typeface="Arial"/>
              </a:rPr>
              <a:t>Maps a resource-independent “abstract” workflow onto resources and executes the “executable” workflow</a:t>
            </a:r>
          </a:p>
          <a:p>
            <a:pPr marL="0" indent="0" eaLnBrk="1" hangingPunct="1">
              <a:buNone/>
              <a:defRPr/>
            </a:pPr>
            <a:r>
              <a:rPr lang="en-US" sz="2000" dirty="0" smtClean="0">
                <a:latin typeface="Arial"/>
                <a:cs typeface="Arial"/>
              </a:rPr>
              <a:t>Benefits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/>
                <a:cs typeface="Arial"/>
              </a:rPr>
              <a:t>Automation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Automates </a:t>
            </a:r>
            <a:r>
              <a:rPr lang="en-US" sz="1600" b="0" dirty="0">
                <a:latin typeface="Arial"/>
                <a:cs typeface="Arial"/>
              </a:rPr>
              <a:t>complex, multi-stage processing pipelines</a:t>
            </a:r>
          </a:p>
          <a:p>
            <a:pPr lvl="1" eaLnBrk="1" hangingPunct="1">
              <a:defRPr/>
            </a:pPr>
            <a:r>
              <a:rPr lang="en-US" sz="1600" b="0" dirty="0">
                <a:latin typeface="Arial"/>
                <a:cs typeface="Arial"/>
              </a:rPr>
              <a:t>Enables parallel, distributed computations</a:t>
            </a:r>
          </a:p>
          <a:p>
            <a:pPr lvl="1" eaLnBrk="1" hangingPunct="1">
              <a:defRPr/>
            </a:pPr>
            <a:r>
              <a:rPr lang="en-US" sz="1600" b="0" dirty="0">
                <a:latin typeface="Arial"/>
                <a:cs typeface="Arial"/>
              </a:rPr>
              <a:t>Automatically executes data transfers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Reusable portable description of workflows that</a:t>
            </a:r>
          </a:p>
          <a:p>
            <a:pPr marL="457200" lvl="1" indent="0" eaLnBrk="1" hangingPunct="1">
              <a:buNone/>
              <a:defRPr/>
            </a:pPr>
            <a:r>
              <a:rPr lang="en-US" sz="1600" b="0" dirty="0">
                <a:latin typeface="Arial"/>
                <a:cs typeface="Arial"/>
              </a:rPr>
              <a:t> </a:t>
            </a:r>
            <a:r>
              <a:rPr lang="en-US" sz="1600" b="0" dirty="0" smtClean="0">
                <a:latin typeface="Arial"/>
                <a:cs typeface="Arial"/>
              </a:rPr>
              <a:t>    </a:t>
            </a:r>
            <a:r>
              <a:rPr lang="en-US" sz="1600" b="0" dirty="0">
                <a:latin typeface="Arial"/>
                <a:cs typeface="Arial"/>
              </a:rPr>
              <a:t>aids reproducibility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/>
                <a:cs typeface="Arial"/>
              </a:rPr>
              <a:t>Recovery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Automatic job retries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Ability to restart pipelines without repeating steps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/>
                <a:cs typeface="Arial"/>
              </a:rPr>
              <a:t>Debug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Records how data was produced (provenance)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Simple easy to use command line tools for monitoring and debugging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Web Based Dashboard Available</a:t>
            </a:r>
            <a:endParaRPr lang="en-US" sz="1600" b="1" dirty="0" smtClean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75" y="1557867"/>
            <a:ext cx="3423347" cy="39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9412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6">
      <a:dk1>
        <a:srgbClr val="FFFFFF"/>
      </a:dk1>
      <a:lt1>
        <a:sysClr val="window" lastClr="FFFFFF"/>
      </a:lt1>
      <a:dk2>
        <a:srgbClr val="04617B"/>
      </a:dk2>
      <a:lt2>
        <a:srgbClr val="DBF5F9"/>
      </a:lt2>
      <a:accent1>
        <a:srgbClr val="FFFFFF"/>
      </a:accent1>
      <a:accent2>
        <a:srgbClr val="4D83BB"/>
      </a:accent2>
      <a:accent3>
        <a:srgbClr val="FFFFFF"/>
      </a:accent3>
      <a:accent4>
        <a:srgbClr val="F2F2F2"/>
      </a:accent4>
      <a:accent5>
        <a:srgbClr val="D8D8D8"/>
      </a:accent5>
      <a:accent6>
        <a:srgbClr val="BFBFBF"/>
      </a:accent6>
      <a:hlink>
        <a:srgbClr val="FFCC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j-ea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8">
      <a:dk1>
        <a:srgbClr val="36628F"/>
      </a:dk1>
      <a:lt1>
        <a:srgbClr val="36628F"/>
      </a:lt1>
      <a:dk2>
        <a:srgbClr val="36628F"/>
      </a:dk2>
      <a:lt2>
        <a:srgbClr val="36628F"/>
      </a:lt2>
      <a:accent1>
        <a:srgbClr val="FFFFFF"/>
      </a:accent1>
      <a:accent2>
        <a:srgbClr val="FFFFFF"/>
      </a:accent2>
      <a:accent3>
        <a:srgbClr val="FFFFFF"/>
      </a:accent3>
      <a:accent4>
        <a:srgbClr val="F2F2F2"/>
      </a:accent4>
      <a:accent5>
        <a:srgbClr val="D8D8D8"/>
      </a:accent5>
      <a:accent6>
        <a:srgbClr val="BFBFBF"/>
      </a:accent6>
      <a:hlink>
        <a:srgbClr val="FFCC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j-ea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5197</TotalTime>
  <Words>1797</Words>
  <Application>Microsoft Macintosh PowerPoint</Application>
  <PresentationFormat>On-screen Show (4:3)</PresentationFormat>
  <Paragraphs>325</Paragraphs>
  <Slides>35</Slides>
  <Notes>17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Office Theme</vt:lpstr>
      <vt:lpstr>1_Office Theme</vt:lpstr>
      <vt:lpstr>Before Tutorial Starts</vt:lpstr>
      <vt:lpstr>Scientific Workflows through Pegasus WMS at USC HPC Cluster</vt:lpstr>
      <vt:lpstr>Agenda</vt:lpstr>
      <vt:lpstr>Scientific Workflows</vt:lpstr>
      <vt:lpstr>Simple Workflows – Building Blocks</vt:lpstr>
      <vt:lpstr>Complex RNA-Sequencing Workflow - GTFAR</vt:lpstr>
      <vt:lpstr>Challenges while Executing Compute Pipelines</vt:lpstr>
      <vt:lpstr>Pegasus Workflow Management System</vt:lpstr>
      <vt:lpstr>Pegasus  Workflow Management System (est. 2001)</vt:lpstr>
      <vt:lpstr>Pegasus Deployment</vt:lpstr>
      <vt:lpstr>Abstract to Executable Workflow Mapping - Discovery</vt:lpstr>
      <vt:lpstr>Simple Steps to Run Pegasus</vt:lpstr>
      <vt:lpstr>Move to Hands on Tutorial</vt:lpstr>
      <vt:lpstr>Agenda</vt:lpstr>
      <vt:lpstr>Hands on Tutorial Outline</vt:lpstr>
      <vt:lpstr>Agenda</vt:lpstr>
      <vt:lpstr>Failure Recovery</vt:lpstr>
      <vt:lpstr>Task Clustering</vt:lpstr>
      <vt:lpstr>Fine-Grained Workflows</vt:lpstr>
      <vt:lpstr>PowerPoint Presentation</vt:lpstr>
      <vt:lpstr>Fine Grained Workflows </vt:lpstr>
      <vt:lpstr>Connecting Pipelines</vt:lpstr>
      <vt:lpstr>Connecting Pipelines</vt:lpstr>
      <vt:lpstr>Hierarchical Workflows</vt:lpstr>
      <vt:lpstr>Reusing Data Products</vt:lpstr>
      <vt:lpstr>Reusing Data Products</vt:lpstr>
      <vt:lpstr>File cleanup</vt:lpstr>
      <vt:lpstr>File cleanup</vt:lpstr>
      <vt:lpstr>File cleanup (cont)</vt:lpstr>
      <vt:lpstr>What Does Pegasus provide an Application - I</vt:lpstr>
      <vt:lpstr>What Does Pegasus provide an Application - II</vt:lpstr>
      <vt:lpstr>Pegasus in Bioinformatics</vt:lpstr>
      <vt:lpstr>If you get stuck…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uscadmin</dc:creator>
  <cp:lastModifiedBy>Karan Vahi</cp:lastModifiedBy>
  <cp:revision>455</cp:revision>
  <dcterms:created xsi:type="dcterms:W3CDTF">2011-12-09T23:05:54Z</dcterms:created>
  <dcterms:modified xsi:type="dcterms:W3CDTF">2016-03-22T05:04:45Z</dcterms:modified>
</cp:coreProperties>
</file>